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av" ContentType="audio/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74" r:id="rId3"/>
    <p:sldId id="257" r:id="rId4"/>
    <p:sldId id="258" r:id="rId5"/>
    <p:sldId id="259" r:id="rId6"/>
    <p:sldId id="262" r:id="rId7"/>
    <p:sldId id="263" r:id="rId8"/>
    <p:sldId id="264" r:id="rId9"/>
    <p:sldId id="265" r:id="rId10"/>
    <p:sldId id="266" r:id="rId11"/>
    <p:sldId id="273" r:id="rId12"/>
  </p:sldIdLst>
  <p:sldSz cx="18288000" cy="10287000"/>
  <p:notesSz cx="6858000" cy="9144000"/>
  <p:embeddedFontLst>
    <p:embeddedFont>
      <p:font typeface="DM Sans" charset="0"/>
      <p:regular r:id="rId13"/>
    </p:embeddedFont>
    <p:embeddedFont>
      <p:font typeface="Kollektif Bold" charset="0"/>
      <p:regular r:id="rId14"/>
    </p:embeddedFont>
    <p:embeddedFont>
      <p:font typeface="Calibri" pitchFamily="34" charset="0"/>
      <p:regular r:id="rId15"/>
      <p:bold r:id="rId16"/>
      <p:italic r:id="rId17"/>
      <p:boldItalic r:id="rId18"/>
    </p:embeddedFont>
    <p:embeddedFont>
      <p:font typeface="Bahnschrift SemiBold" pitchFamily="34" charset="0"/>
      <p:bold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49" d="100"/>
          <a:sy n="49" d="100"/>
        </p:scale>
        <p:origin x="-576"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768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image" Target="../media/image4.svg"/><Relationship Id="rId12" Type="http://schemas.openxmlformats.org/officeDocument/2006/relationships/image" Target="../media/image5.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2.png"/><Relationship Id="rId11" Type="http://schemas.openxmlformats.org/officeDocument/2006/relationships/image" Target="../media/image8.svg"/><Relationship Id="rId5" Type="http://schemas.openxmlformats.org/officeDocument/2006/relationships/image" Target="../media/image2.svg"/><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image" Target="../media/image6.svg"/></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image" Target="../media/image4.svg"/><Relationship Id="rId12" Type="http://schemas.openxmlformats.org/officeDocument/2006/relationships/image" Target="../media/image26.png"/><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image" Target="../media/image2.png"/><Relationship Id="rId11" Type="http://schemas.openxmlformats.org/officeDocument/2006/relationships/image" Target="../media/image8.svg"/><Relationship Id="rId5" Type="http://schemas.openxmlformats.org/officeDocument/2006/relationships/image" Target="../media/image2.svg"/><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image" Target="../media/image6.sv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 Id="rId9" Type="http://schemas.openxmlformats.org/officeDocument/2006/relationships/image" Target="../media/image8.sv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image" Target="../media/image4.svg"/><Relationship Id="rId12" Type="http://schemas.openxmlformats.org/officeDocument/2006/relationships/image" Target="../media/image6.png"/><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2.png"/><Relationship Id="rId11" Type="http://schemas.openxmlformats.org/officeDocument/2006/relationships/image" Target="../media/image8.svg"/><Relationship Id="rId5" Type="http://schemas.openxmlformats.org/officeDocument/2006/relationships/image" Target="../media/image2.svg"/><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1.png"/><Relationship Id="rId3" Type="http://schemas.openxmlformats.org/officeDocument/2006/relationships/slideLayout" Target="../slideLayouts/slideLayout7.xml"/><Relationship Id="rId7" Type="http://schemas.openxmlformats.org/officeDocument/2006/relationships/image" Target="../media/image4.svg"/><Relationship Id="rId12" Type="http://schemas.openxmlformats.org/officeDocument/2006/relationships/image" Target="../media/image10.png"/><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2.png"/><Relationship Id="rId11" Type="http://schemas.openxmlformats.org/officeDocument/2006/relationships/image" Target="../media/image8.svg"/><Relationship Id="rId5" Type="http://schemas.openxmlformats.org/officeDocument/2006/relationships/image" Target="../media/image2.svg"/><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image" Target="../media/image6.svg"/><Relationship Id="rId1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4.png"/><Relationship Id="rId3" Type="http://schemas.openxmlformats.org/officeDocument/2006/relationships/slideLayout" Target="../slideLayouts/slideLayout7.xml"/><Relationship Id="rId7" Type="http://schemas.openxmlformats.org/officeDocument/2006/relationships/image" Target="../media/image4.svg"/><Relationship Id="rId12" Type="http://schemas.openxmlformats.org/officeDocument/2006/relationships/image" Target="../media/image13.png"/><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2.png"/><Relationship Id="rId11" Type="http://schemas.openxmlformats.org/officeDocument/2006/relationships/image" Target="../media/image8.svg"/><Relationship Id="rId5" Type="http://schemas.openxmlformats.org/officeDocument/2006/relationships/image" Target="../media/image2.svg"/><Relationship Id="rId15" Type="http://schemas.openxmlformats.org/officeDocument/2006/relationships/image" Target="../media/image16.png"/><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image" Target="../media/image6.svg"/><Relationship Id="rId1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wav"/><Relationship Id="rId1" Type="http://schemas.microsoft.com/office/2007/relationships/media" Target="../media/media7.wav"/><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24.png"/><Relationship Id="rId3" Type="http://schemas.openxmlformats.org/officeDocument/2006/relationships/slideLayout" Target="../slideLayouts/slideLayout7.xml"/><Relationship Id="rId7" Type="http://schemas.openxmlformats.org/officeDocument/2006/relationships/image" Target="../media/image3.png"/><Relationship Id="rId12" Type="http://schemas.openxmlformats.org/officeDocument/2006/relationships/image" Target="../media/image23.png"/><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4.svg"/><Relationship Id="rId11" Type="http://schemas.openxmlformats.org/officeDocument/2006/relationships/image" Target="../media/image22.png"/><Relationship Id="rId10" Type="http://schemas.openxmlformats.org/officeDocument/2006/relationships/image" Target="../media/image8.svg"/><Relationship Id="rId4" Type="http://schemas.openxmlformats.org/officeDocument/2006/relationships/image" Target="../media/image2.png"/><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image" Target="../media/image4.svg"/><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image" Target="../media/image2.png"/><Relationship Id="rId5" Type="http://schemas.openxmlformats.org/officeDocument/2006/relationships/image" Target="../media/image2.svg"/><Relationship Id="rId10" Type="http://schemas.openxmlformats.org/officeDocument/2006/relationships/image" Target="../media/image25.png"/><Relationship Id="rId4" Type="http://schemas.openxmlformats.org/officeDocument/2006/relationships/image" Target="../media/image1.png"/><Relationship Id="rId9"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11386843" y="7201845"/>
            <a:ext cx="7415398" cy="3565095"/>
            <a:chOff x="0" y="0"/>
            <a:chExt cx="660400" cy="317500"/>
          </a:xfrm>
        </p:grpSpPr>
        <p:sp>
          <p:nvSpPr>
            <p:cNvPr id="3" name="Freeform 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4" name="TextBox 4"/>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5" name="AutoShape 5"/>
          <p:cNvSpPr/>
          <p:nvPr/>
        </p:nvSpPr>
        <p:spPr>
          <a:xfrm flipV="1">
            <a:off x="14131544" y="7969488"/>
            <a:ext cx="5132702" cy="5185216"/>
          </a:xfrm>
          <a:prstGeom prst="line">
            <a:avLst/>
          </a:prstGeom>
          <a:ln w="28575" cap="flat">
            <a:solidFill>
              <a:srgbClr val="8CA9AD"/>
            </a:solidFill>
            <a:prstDash val="solid"/>
            <a:headEnd type="none" w="sm" len="sm"/>
            <a:tailEnd type="none" w="sm" len="sm"/>
          </a:ln>
        </p:spPr>
      </p:sp>
      <p:sp>
        <p:nvSpPr>
          <p:cNvPr id="6" name="AutoShape 6"/>
          <p:cNvSpPr/>
          <p:nvPr/>
        </p:nvSpPr>
        <p:spPr>
          <a:xfrm flipV="1">
            <a:off x="14444220" y="8329798"/>
            <a:ext cx="5038853" cy="5038853"/>
          </a:xfrm>
          <a:prstGeom prst="line">
            <a:avLst/>
          </a:prstGeom>
          <a:ln w="28575" cap="flat">
            <a:solidFill>
              <a:srgbClr val="8CA9AD"/>
            </a:solidFill>
            <a:prstDash val="solid"/>
            <a:headEnd type="none" w="sm" len="sm"/>
            <a:tailEnd type="none" w="sm" len="sm"/>
          </a:ln>
        </p:spPr>
      </p:sp>
      <p:sp>
        <p:nvSpPr>
          <p:cNvPr id="7" name="AutoShape 7"/>
          <p:cNvSpPr/>
          <p:nvPr/>
        </p:nvSpPr>
        <p:spPr>
          <a:xfrm flipV="1">
            <a:off x="14802690" y="8681112"/>
            <a:ext cx="4867141" cy="4867141"/>
          </a:xfrm>
          <a:prstGeom prst="line">
            <a:avLst/>
          </a:prstGeom>
          <a:ln w="28575" cap="flat">
            <a:solidFill>
              <a:srgbClr val="8CA9AD"/>
            </a:solidFill>
            <a:prstDash val="solid"/>
            <a:headEnd type="none" w="sm" len="sm"/>
            <a:tailEnd type="none" w="sm" len="sm"/>
          </a:ln>
        </p:spPr>
      </p:sp>
      <p:sp>
        <p:nvSpPr>
          <p:cNvPr id="8" name="TextBox 8"/>
          <p:cNvSpPr txBox="1"/>
          <p:nvPr/>
        </p:nvSpPr>
        <p:spPr>
          <a:xfrm>
            <a:off x="3613470" y="2946953"/>
            <a:ext cx="11315247" cy="2564805"/>
          </a:xfrm>
          <a:prstGeom prst="rect">
            <a:avLst/>
          </a:prstGeom>
        </p:spPr>
        <p:txBody>
          <a:bodyPr lIns="0" tIns="0" rIns="0" bIns="0" rtlCol="0" anchor="t">
            <a:spAutoFit/>
          </a:bodyPr>
          <a:lstStyle/>
          <a:p>
            <a:pPr algn="ctr">
              <a:lnSpc>
                <a:spcPts val="9999"/>
              </a:lnSpc>
            </a:pPr>
            <a:r>
              <a:rPr lang="en-US" sz="9999" dirty="0" smtClean="0">
                <a:solidFill>
                  <a:srgbClr val="227C9D"/>
                </a:solidFill>
                <a:latin typeface="Kollektif Bold"/>
              </a:rPr>
              <a:t>Twitter Sentiment Analysis</a:t>
            </a:r>
            <a:endParaRPr lang="en-US" sz="9999" dirty="0">
              <a:solidFill>
                <a:srgbClr val="227C9D"/>
              </a:solidFill>
              <a:latin typeface="Kollektif Bold"/>
            </a:endParaRPr>
          </a:p>
        </p:txBody>
      </p:sp>
      <p:sp>
        <p:nvSpPr>
          <p:cNvPr id="9" name="TextBox 9"/>
          <p:cNvSpPr txBox="1"/>
          <p:nvPr/>
        </p:nvSpPr>
        <p:spPr>
          <a:xfrm>
            <a:off x="8565326" y="6093410"/>
            <a:ext cx="7197206" cy="529889"/>
          </a:xfrm>
          <a:prstGeom prst="rect">
            <a:avLst/>
          </a:prstGeom>
        </p:spPr>
        <p:txBody>
          <a:bodyPr lIns="0" tIns="0" rIns="0" bIns="0" rtlCol="0" anchor="t">
            <a:spAutoFit/>
          </a:bodyPr>
          <a:lstStyle/>
          <a:p>
            <a:pPr algn="ctr">
              <a:lnSpc>
                <a:spcPts val="4070"/>
              </a:lnSpc>
            </a:pPr>
            <a:r>
              <a:rPr lang="en-US" sz="3700" b="1" dirty="0" smtClean="0">
                <a:solidFill>
                  <a:srgbClr val="545454"/>
                </a:solidFill>
                <a:latin typeface="DM Sans"/>
              </a:rPr>
              <a:t>-By </a:t>
            </a:r>
            <a:r>
              <a:rPr lang="en-US" sz="3700" b="1" dirty="0" err="1" smtClean="0">
                <a:solidFill>
                  <a:srgbClr val="545454"/>
                </a:solidFill>
                <a:latin typeface="DM Sans"/>
              </a:rPr>
              <a:t>Jagruti</a:t>
            </a:r>
            <a:r>
              <a:rPr lang="en-US" sz="3700" b="1" dirty="0" smtClean="0">
                <a:solidFill>
                  <a:srgbClr val="545454"/>
                </a:solidFill>
                <a:latin typeface="DM Sans"/>
              </a:rPr>
              <a:t> </a:t>
            </a:r>
            <a:r>
              <a:rPr lang="en-US" sz="3700" b="1" dirty="0" err="1" smtClean="0">
                <a:solidFill>
                  <a:srgbClr val="545454"/>
                </a:solidFill>
                <a:latin typeface="DM Sans"/>
              </a:rPr>
              <a:t>Yewale</a:t>
            </a:r>
            <a:endParaRPr lang="en-US" sz="3700" b="1" dirty="0">
              <a:solidFill>
                <a:srgbClr val="545454"/>
              </a:solidFill>
              <a:latin typeface="DM Sans"/>
            </a:endParaRPr>
          </a:p>
        </p:txBody>
      </p:sp>
      <p:sp>
        <p:nvSpPr>
          <p:cNvPr id="10" name="Freeform 10"/>
          <p:cNvSpPr/>
          <p:nvPr/>
        </p:nvSpPr>
        <p:spPr>
          <a:xfrm rot="-10800000">
            <a:off x="9525" y="635835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1" name="Freeform 11"/>
          <p:cNvSpPr/>
          <p:nvPr/>
        </p:nvSpPr>
        <p:spPr>
          <a:xfrm>
            <a:off x="1083809" y="638693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12" name="Freeform 12"/>
          <p:cNvSpPr/>
          <p:nvPr/>
        </p:nvSpPr>
        <p:spPr>
          <a:xfrm>
            <a:off x="0" y="7470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3" name="Freeform 13"/>
          <p:cNvSpPr/>
          <p:nvPr/>
        </p:nvSpPr>
        <p:spPr>
          <a:xfrm rot="-10800000">
            <a:off x="0" y="8554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14" name="Freeform 14"/>
          <p:cNvSpPr/>
          <p:nvPr/>
        </p:nvSpPr>
        <p:spPr>
          <a:xfrm rot="-5400000">
            <a:off x="1083809" y="8554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15" name="Freeform 15"/>
          <p:cNvSpPr/>
          <p:nvPr/>
        </p:nvSpPr>
        <p:spPr>
          <a:xfrm rot="-10800000">
            <a:off x="1083809" y="962372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sp>
      <p:sp>
        <p:nvSpPr>
          <p:cNvPr id="16" name="Freeform 16"/>
          <p:cNvSpPr/>
          <p:nvPr/>
        </p:nvSpPr>
        <p:spPr>
          <a:xfrm rot="-10800000">
            <a:off x="3321750" y="8583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17" name="Freeform 17"/>
          <p:cNvSpPr/>
          <p:nvPr/>
        </p:nvSpPr>
        <p:spPr>
          <a:xfrm>
            <a:off x="3321750" y="749931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18" name="Freeform 18"/>
          <p:cNvSpPr/>
          <p:nvPr/>
        </p:nvSpPr>
        <p:spPr>
          <a:xfrm rot="5400000">
            <a:off x="4405559" y="8583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9" name="Freeform 19"/>
          <p:cNvSpPr/>
          <p:nvPr/>
        </p:nvSpPr>
        <p:spPr>
          <a:xfrm>
            <a:off x="2237941" y="966693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20" name="Freeform 20"/>
          <p:cNvSpPr/>
          <p:nvPr/>
        </p:nvSpPr>
        <p:spPr>
          <a:xfrm>
            <a:off x="3321750" y="966693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sp>
      <p:sp>
        <p:nvSpPr>
          <p:cNvPr id="21" name="Freeform 21"/>
          <p:cNvSpPr/>
          <p:nvPr/>
        </p:nvSpPr>
        <p:spPr>
          <a:xfrm rot="5400000">
            <a:off x="0" y="96383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22" name="Freeform 22"/>
          <p:cNvSpPr/>
          <p:nvPr/>
        </p:nvSpPr>
        <p:spPr>
          <a:xfrm rot="-5400000">
            <a:off x="15470622" y="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23" name="Freeform 23"/>
          <p:cNvSpPr/>
          <p:nvPr/>
        </p:nvSpPr>
        <p:spPr>
          <a:xfrm rot="-5400000">
            <a:off x="16554431" y="0"/>
            <a:ext cx="1083809" cy="1083809"/>
          </a:xfrm>
          <a:custGeom>
            <a:avLst/>
            <a:gdLst/>
            <a:ahLst/>
            <a:cxnLst/>
            <a:rect l="l" t="t" r="r" b="b"/>
            <a:pathLst>
              <a:path w="1083809" h="1083809">
                <a:moveTo>
                  <a:pt x="0" y="0"/>
                </a:moveTo>
                <a:lnTo>
                  <a:pt x="1083808" y="0"/>
                </a:lnTo>
                <a:lnTo>
                  <a:pt x="1083808"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24" name="Freeform 24"/>
          <p:cNvSpPr/>
          <p:nvPr/>
        </p:nvSpPr>
        <p:spPr>
          <a:xfrm flipH="1" flipV="1">
            <a:off x="17638239" y="0"/>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25" name="Freeform 25"/>
          <p:cNvSpPr/>
          <p:nvPr/>
        </p:nvSpPr>
        <p:spPr>
          <a:xfrm rot="-5400000">
            <a:off x="14386813" y="10838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26" name="Freeform 26"/>
          <p:cNvSpPr/>
          <p:nvPr/>
        </p:nvSpPr>
        <p:spPr>
          <a:xfrm rot="-5400000">
            <a:off x="15470622" y="10838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sp>
      <p:sp>
        <p:nvSpPr>
          <p:cNvPr id="27" name="Freeform 27"/>
          <p:cNvSpPr/>
          <p:nvPr/>
        </p:nvSpPr>
        <p:spPr>
          <a:xfrm>
            <a:off x="16554431" y="2167618"/>
            <a:ext cx="1083809" cy="1083809"/>
          </a:xfrm>
          <a:custGeom>
            <a:avLst/>
            <a:gdLst/>
            <a:ahLst/>
            <a:cxnLst/>
            <a:rect l="l" t="t" r="r" b="b"/>
            <a:pathLst>
              <a:path w="1083809" h="1083809">
                <a:moveTo>
                  <a:pt x="0" y="0"/>
                </a:moveTo>
                <a:lnTo>
                  <a:pt x="1083808" y="0"/>
                </a:lnTo>
                <a:lnTo>
                  <a:pt x="1083808"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28" name="Freeform 28"/>
          <p:cNvSpPr/>
          <p:nvPr/>
        </p:nvSpPr>
        <p:spPr>
          <a:xfrm rot="5400000">
            <a:off x="17638239" y="10838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sp>
      <p:sp>
        <p:nvSpPr>
          <p:cNvPr id="29" name="Freeform 29"/>
          <p:cNvSpPr/>
          <p:nvPr/>
        </p:nvSpPr>
        <p:spPr>
          <a:xfrm rot="5400000" flipH="1" flipV="1">
            <a:off x="17638239" y="216761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30" name="Freeform 30"/>
          <p:cNvSpPr/>
          <p:nvPr/>
        </p:nvSpPr>
        <p:spPr>
          <a:xfrm flipH="1" flipV="1">
            <a:off x="15470622" y="4433486"/>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10">
              <a:extLst>
                <a:ext uri="{96DAC541-7B7A-43D3-8B79-37D633B846F1}">
                  <asvg:svgBlip xmlns="" xmlns:asvg="http://schemas.microsoft.com/office/drawing/2016/SVG/main" r:embed="rId11"/>
                </a:ext>
              </a:extLst>
            </a:blip>
            <a:stretch>
              <a:fillRect/>
            </a:stretch>
          </a:blipFill>
        </p:spPr>
      </p:sp>
      <p:sp>
        <p:nvSpPr>
          <p:cNvPr id="31" name="Freeform 31"/>
          <p:cNvSpPr/>
          <p:nvPr/>
        </p:nvSpPr>
        <p:spPr>
          <a:xfrm rot="5400000" flipH="1" flipV="1">
            <a:off x="16554431" y="4433486"/>
            <a:ext cx="1083809" cy="1083809"/>
          </a:xfrm>
          <a:custGeom>
            <a:avLst/>
            <a:gdLst/>
            <a:ahLst/>
            <a:cxnLst/>
            <a:rect l="l" t="t" r="r" b="b"/>
            <a:pathLst>
              <a:path w="1083809" h="1083809">
                <a:moveTo>
                  <a:pt x="1083808" y="1083809"/>
                </a:moveTo>
                <a:lnTo>
                  <a:pt x="0" y="1083809"/>
                </a:lnTo>
                <a:lnTo>
                  <a:pt x="0" y="0"/>
                </a:lnTo>
                <a:lnTo>
                  <a:pt x="1083808" y="0"/>
                </a:lnTo>
                <a:lnTo>
                  <a:pt x="1083808" y="1083809"/>
                </a:lnTo>
                <a:close/>
              </a:path>
            </a:pathLst>
          </a:custGeom>
          <a:blipFill>
            <a:blip r:embed="rId8">
              <a:extLst>
                <a:ext uri="{96DAC541-7B7A-43D3-8B79-37D633B846F1}">
                  <asvg:svgBlip xmlns="" xmlns:asvg="http://schemas.microsoft.com/office/drawing/2016/SVG/main" r:embed="rId9"/>
                </a:ext>
              </a:extLst>
            </a:blip>
            <a:stretch>
              <a:fillRect/>
            </a:stretch>
          </a:blipFill>
        </p:spPr>
      </p:sp>
      <p:grpSp>
        <p:nvGrpSpPr>
          <p:cNvPr id="32" name="Group 32"/>
          <p:cNvGrpSpPr/>
          <p:nvPr/>
        </p:nvGrpSpPr>
        <p:grpSpPr>
          <a:xfrm rot="2700000">
            <a:off x="-1376391" y="-3093321"/>
            <a:ext cx="7415398" cy="3565095"/>
            <a:chOff x="0" y="0"/>
            <a:chExt cx="660400" cy="317500"/>
          </a:xfrm>
        </p:grpSpPr>
        <p:sp>
          <p:nvSpPr>
            <p:cNvPr id="33" name="Freeform 3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34" name="TextBox 34"/>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35" name="AutoShape 35"/>
          <p:cNvSpPr/>
          <p:nvPr/>
        </p:nvSpPr>
        <p:spPr>
          <a:xfrm>
            <a:off x="-1839005" y="-2273771"/>
            <a:ext cx="5185216" cy="5132702"/>
          </a:xfrm>
          <a:prstGeom prst="line">
            <a:avLst/>
          </a:prstGeom>
          <a:ln w="28575" cap="flat">
            <a:solidFill>
              <a:srgbClr val="8CA9AD"/>
            </a:solidFill>
            <a:prstDash val="solid"/>
            <a:headEnd type="none" w="sm" len="sm"/>
            <a:tailEnd type="none" w="sm" len="sm"/>
          </a:ln>
        </p:spPr>
      </p:sp>
      <p:sp>
        <p:nvSpPr>
          <p:cNvPr id="36" name="AutoShape 36"/>
          <p:cNvSpPr/>
          <p:nvPr/>
        </p:nvSpPr>
        <p:spPr>
          <a:xfrm>
            <a:off x="-2052951" y="-1961095"/>
            <a:ext cx="5038853" cy="5038853"/>
          </a:xfrm>
          <a:prstGeom prst="line">
            <a:avLst/>
          </a:prstGeom>
          <a:ln w="28575" cap="flat">
            <a:solidFill>
              <a:srgbClr val="8CA9AD"/>
            </a:solidFill>
            <a:prstDash val="solid"/>
            <a:headEnd type="none" w="sm" len="sm"/>
            <a:tailEnd type="none" w="sm" len="sm"/>
          </a:ln>
        </p:spPr>
      </p:sp>
      <p:sp>
        <p:nvSpPr>
          <p:cNvPr id="37" name="AutoShape 37"/>
          <p:cNvSpPr/>
          <p:nvPr/>
        </p:nvSpPr>
        <p:spPr>
          <a:xfrm>
            <a:off x="-2232553" y="-1602625"/>
            <a:ext cx="4867141" cy="4867141"/>
          </a:xfrm>
          <a:prstGeom prst="line">
            <a:avLst/>
          </a:prstGeom>
          <a:ln w="28575" cap="flat">
            <a:solidFill>
              <a:srgbClr val="8CA9AD"/>
            </a:solidFill>
            <a:prstDash val="solid"/>
            <a:headEnd type="none" w="sm" len="sm"/>
            <a:tailEnd type="none" w="sm" len="sm"/>
          </a:ln>
        </p:spPr>
      </p:sp>
      <p:sp>
        <p:nvSpPr>
          <p:cNvPr id="38" name="AutoShape 38"/>
          <p:cNvSpPr/>
          <p:nvPr/>
        </p:nvSpPr>
        <p:spPr>
          <a:xfrm>
            <a:off x="-2359208" y="-1216357"/>
            <a:ext cx="4690515" cy="4690515"/>
          </a:xfrm>
          <a:prstGeom prst="line">
            <a:avLst/>
          </a:prstGeom>
          <a:ln w="28575" cap="flat">
            <a:solidFill>
              <a:srgbClr val="8CA9AD"/>
            </a:solidFill>
            <a:prstDash val="solid"/>
            <a:headEnd type="none" w="sm" len="sm"/>
            <a:tailEnd type="none" w="sm" len="sm"/>
          </a:ln>
        </p:spPr>
      </p:sp>
      <p:sp>
        <p:nvSpPr>
          <p:cNvPr id="39" name="AutoShape 39"/>
          <p:cNvSpPr/>
          <p:nvPr/>
        </p:nvSpPr>
        <p:spPr>
          <a:xfrm>
            <a:off x="-2503062" y="-776680"/>
            <a:ext cx="4347674" cy="4347674"/>
          </a:xfrm>
          <a:prstGeom prst="line">
            <a:avLst/>
          </a:prstGeom>
          <a:ln w="28575" cap="flat">
            <a:solidFill>
              <a:srgbClr val="8CA9AD"/>
            </a:solidFill>
            <a:prstDash val="solid"/>
            <a:headEnd type="none" w="sm" len="sm"/>
            <a:tailEnd type="none" w="sm" len="sm"/>
          </a:ln>
        </p:spPr>
      </p:sp>
      <p:sp>
        <p:nvSpPr>
          <p:cNvPr id="40" name="AutoShape 40"/>
          <p:cNvSpPr/>
          <p:nvPr/>
        </p:nvSpPr>
        <p:spPr>
          <a:xfrm>
            <a:off x="-2623881" y="-332957"/>
            <a:ext cx="3963599" cy="3985594"/>
          </a:xfrm>
          <a:prstGeom prst="line">
            <a:avLst/>
          </a:prstGeom>
          <a:ln w="28575" cap="flat">
            <a:solidFill>
              <a:srgbClr val="8CA9AD"/>
            </a:solidFill>
            <a:prstDash val="solid"/>
            <a:headEnd type="none" w="sm" len="sm"/>
            <a:tailEnd type="none" w="sm" len="sm"/>
          </a:ln>
        </p:spPr>
      </p:sp>
      <p:sp>
        <p:nvSpPr>
          <p:cNvPr id="41" name="AutoShape 41"/>
          <p:cNvSpPr/>
          <p:nvPr/>
        </p:nvSpPr>
        <p:spPr>
          <a:xfrm>
            <a:off x="-2598114" y="228677"/>
            <a:ext cx="3377485" cy="3360058"/>
          </a:xfrm>
          <a:prstGeom prst="line">
            <a:avLst/>
          </a:prstGeom>
          <a:ln w="28575" cap="flat">
            <a:solidFill>
              <a:srgbClr val="8CA9AD"/>
            </a:solidFill>
            <a:prstDash val="solid"/>
            <a:headEnd type="none" w="sm" len="sm"/>
            <a:tailEnd type="none" w="sm" len="sm"/>
          </a:ln>
        </p:spPr>
      </p:sp>
      <p:sp>
        <p:nvSpPr>
          <p:cNvPr id="42" name="AutoShape 42"/>
          <p:cNvSpPr/>
          <p:nvPr/>
        </p:nvSpPr>
        <p:spPr>
          <a:xfrm>
            <a:off x="-2509797" y="905760"/>
            <a:ext cx="2628598" cy="2671969"/>
          </a:xfrm>
          <a:prstGeom prst="line">
            <a:avLst/>
          </a:prstGeom>
          <a:ln w="28575" cap="flat">
            <a:solidFill>
              <a:srgbClr val="8CA9AD"/>
            </a:solidFill>
            <a:prstDash val="solid"/>
            <a:headEnd type="none" w="sm" len="sm"/>
            <a:tailEnd type="none" w="sm" len="sm"/>
          </a:ln>
        </p:spPr>
      </p:sp>
      <p:pic>
        <p:nvPicPr>
          <p:cNvPr id="43" name="Audio 4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626"/>
    </mc:Choice>
    <mc:Fallback>
      <p:transition spd="slow" advTm="136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69811" showWhenStopped="0">
                <p:cTn id="7" fill="hold" display="0">
                  <p:stCondLst>
                    <p:cond delay="indefinite"/>
                  </p:stCondLst>
                  <p:endCondLst>
                    <p:cond evt="onStopAudio" delay="0">
                      <p:tgtEl>
                        <p:sldTgt/>
                      </p:tgtEl>
                    </p:cond>
                  </p:endCondLst>
                </p:cTn>
                <p:tgtEl>
                  <p:spTgt spid="4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3240829" y="1980899"/>
            <a:ext cx="10620170" cy="1108765"/>
          </a:xfrm>
          <a:prstGeom prst="rect">
            <a:avLst/>
          </a:prstGeom>
        </p:spPr>
        <p:txBody>
          <a:bodyPr lIns="0" tIns="0" rIns="0" bIns="0" rtlCol="0" anchor="t">
            <a:spAutoFit/>
          </a:bodyPr>
          <a:lstStyle/>
          <a:p>
            <a:pPr algn="ctr">
              <a:lnSpc>
                <a:spcPts val="9999"/>
              </a:lnSpc>
            </a:pPr>
            <a:r>
              <a:rPr lang="en-US" sz="6000" u="sng" dirty="0" smtClean="0">
                <a:solidFill>
                  <a:srgbClr val="227C9D"/>
                </a:solidFill>
                <a:latin typeface="Kollektif Bold"/>
              </a:rPr>
              <a:t>Conclusion</a:t>
            </a:r>
            <a:endParaRPr lang="en-US" sz="6000" u="sng" dirty="0">
              <a:solidFill>
                <a:srgbClr val="227C9D"/>
              </a:solidFill>
              <a:latin typeface="Kollektif Bold"/>
            </a:endParaRPr>
          </a:p>
        </p:txBody>
      </p:sp>
      <p:sp>
        <p:nvSpPr>
          <p:cNvPr id="3" name="Freeform 3"/>
          <p:cNvSpPr/>
          <p:nvPr/>
        </p:nvSpPr>
        <p:spPr>
          <a:xfrm>
            <a:off x="17204191"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17204191"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5" name="Freeform 5"/>
          <p:cNvSpPr/>
          <p:nvPr/>
        </p:nvSpPr>
        <p:spPr>
          <a:xfrm rot="5400000" flipH="1" flipV="1">
            <a:off x="17204191"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6" name="Freeform 6"/>
          <p:cNvSpPr/>
          <p:nvPr/>
        </p:nvSpPr>
        <p:spPr>
          <a:xfrm>
            <a:off x="16120382"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sp>
      <p:sp>
        <p:nvSpPr>
          <p:cNvPr id="7" name="Freeform 7"/>
          <p:cNvSpPr/>
          <p:nvPr/>
        </p:nvSpPr>
        <p:spPr>
          <a:xfrm rot="5400000">
            <a:off x="15036573"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8" name="Freeform 8"/>
          <p:cNvSpPr/>
          <p:nvPr/>
        </p:nvSpPr>
        <p:spPr>
          <a:xfrm rot="-10800000">
            <a:off x="16120382" y="21125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sp>
      <p:sp>
        <p:nvSpPr>
          <p:cNvPr id="9" name="Freeform 9"/>
          <p:cNvSpPr/>
          <p:nvPr/>
        </p:nvSpPr>
        <p:spPr>
          <a:xfrm rot="-10800000" flipH="1" flipV="1">
            <a:off x="15036573"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10" name="Freeform 10"/>
          <p:cNvSpPr/>
          <p:nvPr/>
        </p:nvSpPr>
        <p:spPr>
          <a:xfrm rot="5400000" flipH="1" flipV="1">
            <a:off x="12770705" y="-551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10">
              <a:extLst>
                <a:ext uri="{96DAC541-7B7A-43D3-8B79-37D633B846F1}">
                  <asvg:svgBlip xmlns="" xmlns:asvg="http://schemas.microsoft.com/office/drawing/2016/SVG/main" r:embed="rId11"/>
                </a:ext>
              </a:extLst>
            </a:blip>
            <a:stretch>
              <a:fillRect/>
            </a:stretch>
          </a:blipFill>
        </p:spPr>
      </p:sp>
      <p:sp>
        <p:nvSpPr>
          <p:cNvPr id="11" name="Freeform 11"/>
          <p:cNvSpPr/>
          <p:nvPr/>
        </p:nvSpPr>
        <p:spPr>
          <a:xfrm rot="-10800000" flipH="1" flipV="1">
            <a:off x="12770705" y="1028700"/>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12" name="Freeform 12"/>
          <p:cNvSpPr/>
          <p:nvPr/>
        </p:nvSpPr>
        <p:spPr>
          <a:xfrm rot="-10800000">
            <a:off x="9525" y="704415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3" name="Freeform 13"/>
          <p:cNvSpPr/>
          <p:nvPr/>
        </p:nvSpPr>
        <p:spPr>
          <a:xfrm>
            <a:off x="1083809" y="707273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14" name="Freeform 14"/>
          <p:cNvSpPr/>
          <p:nvPr/>
        </p:nvSpPr>
        <p:spPr>
          <a:xfrm>
            <a:off x="0" y="81565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5" name="Freeform 15"/>
          <p:cNvSpPr/>
          <p:nvPr/>
        </p:nvSpPr>
        <p:spPr>
          <a:xfrm rot="-10800000">
            <a:off x="0"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16" name="Freeform 16"/>
          <p:cNvSpPr/>
          <p:nvPr/>
        </p:nvSpPr>
        <p:spPr>
          <a:xfrm rot="-5400000">
            <a:off x="1083809"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17" name="Freeform 17"/>
          <p:cNvSpPr/>
          <p:nvPr/>
        </p:nvSpPr>
        <p:spPr>
          <a:xfrm rot="-10800000">
            <a:off x="3321750"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18" name="Freeform 18"/>
          <p:cNvSpPr/>
          <p:nvPr/>
        </p:nvSpPr>
        <p:spPr>
          <a:xfrm>
            <a:off x="3321750" y="818511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19" name="Freeform 19"/>
          <p:cNvSpPr/>
          <p:nvPr/>
        </p:nvSpPr>
        <p:spPr>
          <a:xfrm rot="5400000">
            <a:off x="4405559"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grpSp>
        <p:nvGrpSpPr>
          <p:cNvPr id="20" name="Group 20"/>
          <p:cNvGrpSpPr/>
          <p:nvPr/>
        </p:nvGrpSpPr>
        <p:grpSpPr>
          <a:xfrm rot="2700000">
            <a:off x="14381224" y="7574679"/>
            <a:ext cx="7415398" cy="3565095"/>
            <a:chOff x="0" y="0"/>
            <a:chExt cx="660400" cy="317500"/>
          </a:xfrm>
        </p:grpSpPr>
        <p:sp>
          <p:nvSpPr>
            <p:cNvPr id="21" name="Freeform 21"/>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2" name="TextBox 22"/>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3" name="AutoShape 23"/>
          <p:cNvSpPr/>
          <p:nvPr/>
        </p:nvSpPr>
        <p:spPr>
          <a:xfrm>
            <a:off x="13918610" y="8394229"/>
            <a:ext cx="5185216" cy="5132702"/>
          </a:xfrm>
          <a:prstGeom prst="line">
            <a:avLst/>
          </a:prstGeom>
          <a:ln w="28575" cap="flat">
            <a:solidFill>
              <a:srgbClr val="8CA9AD"/>
            </a:solidFill>
            <a:prstDash val="solid"/>
            <a:headEnd type="none" w="sm" len="sm"/>
            <a:tailEnd type="none" w="sm" len="sm"/>
          </a:ln>
        </p:spPr>
      </p:sp>
      <p:sp>
        <p:nvSpPr>
          <p:cNvPr id="24" name="AutoShape 24"/>
          <p:cNvSpPr/>
          <p:nvPr/>
        </p:nvSpPr>
        <p:spPr>
          <a:xfrm>
            <a:off x="13704664" y="8706905"/>
            <a:ext cx="5038853" cy="5038853"/>
          </a:xfrm>
          <a:prstGeom prst="line">
            <a:avLst/>
          </a:prstGeom>
          <a:ln w="28575" cap="flat">
            <a:solidFill>
              <a:srgbClr val="8CA9AD"/>
            </a:solidFill>
            <a:prstDash val="solid"/>
            <a:headEnd type="none" w="sm" len="sm"/>
            <a:tailEnd type="none" w="sm" len="sm"/>
          </a:ln>
        </p:spPr>
      </p:sp>
      <p:sp>
        <p:nvSpPr>
          <p:cNvPr id="25" name="AutoShape 25"/>
          <p:cNvSpPr/>
          <p:nvPr/>
        </p:nvSpPr>
        <p:spPr>
          <a:xfrm>
            <a:off x="13525062" y="9065375"/>
            <a:ext cx="4867141" cy="4867141"/>
          </a:xfrm>
          <a:prstGeom prst="line">
            <a:avLst/>
          </a:prstGeom>
          <a:ln w="28575" cap="flat">
            <a:solidFill>
              <a:srgbClr val="8CA9AD"/>
            </a:solidFill>
            <a:prstDash val="solid"/>
            <a:headEnd type="none" w="sm" len="sm"/>
            <a:tailEnd type="none" w="sm" len="sm"/>
          </a:ln>
        </p:spPr>
      </p:sp>
      <p:sp>
        <p:nvSpPr>
          <p:cNvPr id="26" name="AutoShape 26"/>
          <p:cNvSpPr/>
          <p:nvPr/>
        </p:nvSpPr>
        <p:spPr>
          <a:xfrm>
            <a:off x="13398407" y="9451643"/>
            <a:ext cx="4690515" cy="4690515"/>
          </a:xfrm>
          <a:prstGeom prst="line">
            <a:avLst/>
          </a:prstGeom>
          <a:ln w="28575" cap="flat">
            <a:solidFill>
              <a:srgbClr val="8CA9AD"/>
            </a:solidFill>
            <a:prstDash val="solid"/>
            <a:headEnd type="none" w="sm" len="sm"/>
            <a:tailEnd type="none" w="sm" len="sm"/>
          </a:ln>
        </p:spPr>
      </p:sp>
      <p:sp>
        <p:nvSpPr>
          <p:cNvPr id="27" name="AutoShape 27"/>
          <p:cNvSpPr/>
          <p:nvPr/>
        </p:nvSpPr>
        <p:spPr>
          <a:xfrm>
            <a:off x="13254553" y="9891320"/>
            <a:ext cx="4347674" cy="4347674"/>
          </a:xfrm>
          <a:prstGeom prst="line">
            <a:avLst/>
          </a:prstGeom>
          <a:ln w="28575" cap="flat">
            <a:solidFill>
              <a:srgbClr val="8CA9AD"/>
            </a:solidFill>
            <a:prstDash val="solid"/>
            <a:headEnd type="none" w="sm" len="sm"/>
            <a:tailEnd type="none" w="sm" len="sm"/>
          </a:ln>
        </p:spPr>
      </p:sp>
      <p:grpSp>
        <p:nvGrpSpPr>
          <p:cNvPr id="28" name="Group 28"/>
          <p:cNvGrpSpPr/>
          <p:nvPr/>
        </p:nvGrpSpPr>
        <p:grpSpPr>
          <a:xfrm rot="2700000">
            <a:off x="-1376391" y="-3093321"/>
            <a:ext cx="7415398" cy="3565095"/>
            <a:chOff x="0" y="0"/>
            <a:chExt cx="660400" cy="317500"/>
          </a:xfrm>
        </p:grpSpPr>
        <p:sp>
          <p:nvSpPr>
            <p:cNvPr id="29" name="Freeform 29"/>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30" name="TextBox 30"/>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31" name="AutoShape 31"/>
          <p:cNvSpPr/>
          <p:nvPr/>
        </p:nvSpPr>
        <p:spPr>
          <a:xfrm>
            <a:off x="-1839005" y="-2273771"/>
            <a:ext cx="5185216" cy="5132702"/>
          </a:xfrm>
          <a:prstGeom prst="line">
            <a:avLst/>
          </a:prstGeom>
          <a:ln w="28575" cap="flat">
            <a:solidFill>
              <a:srgbClr val="8CA9AD"/>
            </a:solidFill>
            <a:prstDash val="solid"/>
            <a:headEnd type="none" w="sm" len="sm"/>
            <a:tailEnd type="none" w="sm" len="sm"/>
          </a:ln>
        </p:spPr>
      </p:sp>
      <p:sp>
        <p:nvSpPr>
          <p:cNvPr id="32" name="AutoShape 32"/>
          <p:cNvSpPr/>
          <p:nvPr/>
        </p:nvSpPr>
        <p:spPr>
          <a:xfrm>
            <a:off x="-2052951" y="-1961095"/>
            <a:ext cx="5038853" cy="5038853"/>
          </a:xfrm>
          <a:prstGeom prst="line">
            <a:avLst/>
          </a:prstGeom>
          <a:ln w="28575" cap="flat">
            <a:solidFill>
              <a:srgbClr val="8CA9AD"/>
            </a:solidFill>
            <a:prstDash val="solid"/>
            <a:headEnd type="none" w="sm" len="sm"/>
            <a:tailEnd type="none" w="sm" len="sm"/>
          </a:ln>
        </p:spPr>
      </p:sp>
      <p:sp>
        <p:nvSpPr>
          <p:cNvPr id="33" name="AutoShape 33"/>
          <p:cNvSpPr/>
          <p:nvPr/>
        </p:nvSpPr>
        <p:spPr>
          <a:xfrm>
            <a:off x="-2232553" y="-1602625"/>
            <a:ext cx="4867141" cy="4867141"/>
          </a:xfrm>
          <a:prstGeom prst="line">
            <a:avLst/>
          </a:prstGeom>
          <a:ln w="28575" cap="flat">
            <a:solidFill>
              <a:srgbClr val="8CA9AD"/>
            </a:solidFill>
            <a:prstDash val="solid"/>
            <a:headEnd type="none" w="sm" len="sm"/>
            <a:tailEnd type="none" w="sm" len="sm"/>
          </a:ln>
        </p:spPr>
      </p:sp>
      <p:sp>
        <p:nvSpPr>
          <p:cNvPr id="34" name="AutoShape 34"/>
          <p:cNvSpPr/>
          <p:nvPr/>
        </p:nvSpPr>
        <p:spPr>
          <a:xfrm>
            <a:off x="-2359208" y="-1216357"/>
            <a:ext cx="4690515" cy="4690515"/>
          </a:xfrm>
          <a:prstGeom prst="line">
            <a:avLst/>
          </a:prstGeom>
          <a:ln w="28575" cap="flat">
            <a:solidFill>
              <a:srgbClr val="8CA9AD"/>
            </a:solidFill>
            <a:prstDash val="solid"/>
            <a:headEnd type="none" w="sm" len="sm"/>
            <a:tailEnd type="none" w="sm" len="sm"/>
          </a:ln>
        </p:spPr>
      </p:sp>
      <p:sp>
        <p:nvSpPr>
          <p:cNvPr id="35" name="AutoShape 35"/>
          <p:cNvSpPr/>
          <p:nvPr/>
        </p:nvSpPr>
        <p:spPr>
          <a:xfrm>
            <a:off x="-2503062" y="-776680"/>
            <a:ext cx="4347674" cy="4347674"/>
          </a:xfrm>
          <a:prstGeom prst="line">
            <a:avLst/>
          </a:prstGeom>
          <a:ln w="28575" cap="flat">
            <a:solidFill>
              <a:srgbClr val="8CA9AD"/>
            </a:solidFill>
            <a:prstDash val="solid"/>
            <a:headEnd type="none" w="sm" len="sm"/>
            <a:tailEnd type="none" w="sm" len="sm"/>
          </a:ln>
        </p:spPr>
      </p:sp>
      <p:sp>
        <p:nvSpPr>
          <p:cNvPr id="36" name="AutoShape 36"/>
          <p:cNvSpPr/>
          <p:nvPr/>
        </p:nvSpPr>
        <p:spPr>
          <a:xfrm>
            <a:off x="-2623881" y="-332957"/>
            <a:ext cx="3963599" cy="3985594"/>
          </a:xfrm>
          <a:prstGeom prst="line">
            <a:avLst/>
          </a:prstGeom>
          <a:ln w="28575" cap="flat">
            <a:solidFill>
              <a:srgbClr val="8CA9AD"/>
            </a:solidFill>
            <a:prstDash val="solid"/>
            <a:headEnd type="none" w="sm" len="sm"/>
            <a:tailEnd type="none" w="sm" len="sm"/>
          </a:ln>
        </p:spPr>
      </p:sp>
      <p:sp>
        <p:nvSpPr>
          <p:cNvPr id="37" name="AutoShape 37"/>
          <p:cNvSpPr/>
          <p:nvPr/>
        </p:nvSpPr>
        <p:spPr>
          <a:xfrm>
            <a:off x="-2598114" y="228677"/>
            <a:ext cx="3377485" cy="3360058"/>
          </a:xfrm>
          <a:prstGeom prst="line">
            <a:avLst/>
          </a:prstGeom>
          <a:ln w="28575" cap="flat">
            <a:solidFill>
              <a:srgbClr val="8CA9AD"/>
            </a:solidFill>
            <a:prstDash val="solid"/>
            <a:headEnd type="none" w="sm" len="sm"/>
            <a:tailEnd type="none" w="sm" len="sm"/>
          </a:ln>
        </p:spPr>
      </p:sp>
      <p:sp>
        <p:nvSpPr>
          <p:cNvPr id="38" name="AutoShape 38"/>
          <p:cNvSpPr/>
          <p:nvPr/>
        </p:nvSpPr>
        <p:spPr>
          <a:xfrm>
            <a:off x="-2509797" y="905760"/>
            <a:ext cx="2628598" cy="2671969"/>
          </a:xfrm>
          <a:prstGeom prst="line">
            <a:avLst/>
          </a:prstGeom>
          <a:ln w="28575" cap="flat">
            <a:solidFill>
              <a:srgbClr val="8CA9AD"/>
            </a:solidFill>
            <a:prstDash val="solid"/>
            <a:headEnd type="none" w="sm" len="sm"/>
            <a:tailEnd type="none" w="sm" len="sm"/>
          </a:ln>
        </p:spPr>
      </p:sp>
      <p:sp>
        <p:nvSpPr>
          <p:cNvPr id="40" name="TextBox 39"/>
          <p:cNvSpPr txBox="1"/>
          <p:nvPr/>
        </p:nvSpPr>
        <p:spPr>
          <a:xfrm>
            <a:off x="4947463" y="3705320"/>
            <a:ext cx="9858172" cy="3108543"/>
          </a:xfrm>
          <a:prstGeom prst="rect">
            <a:avLst/>
          </a:prstGeom>
          <a:noFill/>
        </p:spPr>
        <p:txBody>
          <a:bodyPr wrap="square" rtlCol="0">
            <a:spAutoFit/>
          </a:bodyPr>
          <a:lstStyle/>
          <a:p>
            <a:r>
              <a:rPr lang="en-GB" sz="2800" b="1" dirty="0">
                <a:latin typeface="Bahnschrift SemiBold" pitchFamily="34" charset="0"/>
              </a:rPr>
              <a:t>Twitter sentiment analysis offers valuable insights into public opinion, market trends, and societal dynamics. It enables proactive decision-making, enhances customer experiences, and aids crisis management. As technology evolves, its potential for innovation and strategic impact continues to grow, reshaping digital interactions and decision-making processes.</a:t>
            </a:r>
          </a:p>
        </p:txBody>
      </p:sp>
      <p:pic>
        <p:nvPicPr>
          <p:cNvPr id="39" name="Audio 3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837"/>
    </mc:Choice>
    <mc:Fallback>
      <p:transition spd="slow" advTm="258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3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3833915" y="4189410"/>
            <a:ext cx="10620170" cy="1657984"/>
          </a:xfrm>
          <a:prstGeom prst="rect">
            <a:avLst/>
          </a:prstGeom>
        </p:spPr>
        <p:txBody>
          <a:bodyPr lIns="0" tIns="0" rIns="0" bIns="0" rtlCol="0" anchor="t">
            <a:spAutoFit/>
          </a:bodyPr>
          <a:lstStyle/>
          <a:p>
            <a:pPr algn="ctr">
              <a:lnSpc>
                <a:spcPts val="12399"/>
              </a:lnSpc>
            </a:pPr>
            <a:r>
              <a:rPr lang="en-US" sz="12399">
                <a:solidFill>
                  <a:srgbClr val="227C9D"/>
                </a:solidFill>
                <a:latin typeface="Kollektif Bold"/>
              </a:rPr>
              <a:t>THANK YOU</a:t>
            </a:r>
          </a:p>
        </p:txBody>
      </p:sp>
      <p:sp>
        <p:nvSpPr>
          <p:cNvPr id="4" name="Freeform 4"/>
          <p:cNvSpPr/>
          <p:nvPr/>
        </p:nvSpPr>
        <p:spPr>
          <a:xfrm>
            <a:off x="17204191"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5" name="Freeform 5"/>
          <p:cNvSpPr/>
          <p:nvPr/>
        </p:nvSpPr>
        <p:spPr>
          <a:xfrm>
            <a:off x="17204191"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6" name="Freeform 6"/>
          <p:cNvSpPr/>
          <p:nvPr/>
        </p:nvSpPr>
        <p:spPr>
          <a:xfrm rot="5400000" flipH="1" flipV="1">
            <a:off x="17204191"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7" name="Freeform 7"/>
          <p:cNvSpPr/>
          <p:nvPr/>
        </p:nvSpPr>
        <p:spPr>
          <a:xfrm>
            <a:off x="16120382"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8" name="Freeform 8"/>
          <p:cNvSpPr/>
          <p:nvPr/>
        </p:nvSpPr>
        <p:spPr>
          <a:xfrm rot="5400000">
            <a:off x="15036573"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9" name="Freeform 9"/>
          <p:cNvSpPr/>
          <p:nvPr/>
        </p:nvSpPr>
        <p:spPr>
          <a:xfrm rot="-10800000">
            <a:off x="16120382" y="21125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10" name="Freeform 10"/>
          <p:cNvSpPr/>
          <p:nvPr/>
        </p:nvSpPr>
        <p:spPr>
          <a:xfrm rot="-10800000" flipH="1" flipV="1">
            <a:off x="15036573"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1" name="Freeform 11"/>
          <p:cNvSpPr/>
          <p:nvPr/>
        </p:nvSpPr>
        <p:spPr>
          <a:xfrm rot="5400000" flipH="1" flipV="1">
            <a:off x="12770705" y="-551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12" name="Freeform 12"/>
          <p:cNvSpPr/>
          <p:nvPr/>
        </p:nvSpPr>
        <p:spPr>
          <a:xfrm rot="-10800000" flipH="1" flipV="1">
            <a:off x="12770705" y="1028700"/>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13" name="Freeform 13"/>
          <p:cNvSpPr/>
          <p:nvPr/>
        </p:nvSpPr>
        <p:spPr>
          <a:xfrm rot="-10800000">
            <a:off x="9525" y="704415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4" name="Freeform 14"/>
          <p:cNvSpPr/>
          <p:nvPr/>
        </p:nvSpPr>
        <p:spPr>
          <a:xfrm>
            <a:off x="1083809" y="707273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5" name="Freeform 15"/>
          <p:cNvSpPr/>
          <p:nvPr/>
        </p:nvSpPr>
        <p:spPr>
          <a:xfrm>
            <a:off x="0" y="81565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6" name="Freeform 16"/>
          <p:cNvSpPr/>
          <p:nvPr/>
        </p:nvSpPr>
        <p:spPr>
          <a:xfrm rot="-10800000">
            <a:off x="0"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7" name="Freeform 17"/>
          <p:cNvSpPr/>
          <p:nvPr/>
        </p:nvSpPr>
        <p:spPr>
          <a:xfrm rot="-5400000">
            <a:off x="1083809"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18" name="Freeform 18"/>
          <p:cNvSpPr/>
          <p:nvPr/>
        </p:nvSpPr>
        <p:spPr>
          <a:xfrm rot="-10800000">
            <a:off x="3321750"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19" name="Freeform 19"/>
          <p:cNvSpPr/>
          <p:nvPr/>
        </p:nvSpPr>
        <p:spPr>
          <a:xfrm>
            <a:off x="3321750" y="818511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20" name="Freeform 20"/>
          <p:cNvSpPr/>
          <p:nvPr/>
        </p:nvSpPr>
        <p:spPr>
          <a:xfrm rot="5400000">
            <a:off x="4405559"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21" name="Group 21"/>
          <p:cNvGrpSpPr/>
          <p:nvPr/>
        </p:nvGrpSpPr>
        <p:grpSpPr>
          <a:xfrm>
            <a:off x="12238530" y="6634651"/>
            <a:ext cx="8847511" cy="8855676"/>
            <a:chOff x="0" y="0"/>
            <a:chExt cx="11796681" cy="11807568"/>
          </a:xfrm>
        </p:grpSpPr>
        <p:grpSp>
          <p:nvGrpSpPr>
            <p:cNvPr id="22" name="Group 22"/>
            <p:cNvGrpSpPr/>
            <p:nvPr/>
          </p:nvGrpSpPr>
          <p:grpSpPr>
            <a:xfrm rot="2700000">
              <a:off x="1676828" y="2799524"/>
              <a:ext cx="9887197" cy="4753460"/>
              <a:chOff x="0" y="0"/>
              <a:chExt cx="660400" cy="317500"/>
            </a:xfrm>
          </p:grpSpPr>
          <p:sp>
            <p:nvSpPr>
              <p:cNvPr id="23" name="Freeform 2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4" name="TextBox 24"/>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5" name="AutoShape 25"/>
            <p:cNvSpPr/>
            <p:nvPr/>
          </p:nvSpPr>
          <p:spPr>
            <a:xfrm>
              <a:off x="1060010" y="3892256"/>
              <a:ext cx="6913622" cy="6843603"/>
            </a:xfrm>
            <a:prstGeom prst="line">
              <a:avLst/>
            </a:prstGeom>
            <a:ln w="38100" cap="flat">
              <a:solidFill>
                <a:srgbClr val="8CA9AD"/>
              </a:solidFill>
              <a:prstDash val="solid"/>
              <a:headEnd type="none" w="sm" len="sm"/>
              <a:tailEnd type="none" w="sm" len="sm"/>
            </a:ln>
          </p:spPr>
        </p:sp>
        <p:sp>
          <p:nvSpPr>
            <p:cNvPr id="26" name="AutoShape 26"/>
            <p:cNvSpPr/>
            <p:nvPr/>
          </p:nvSpPr>
          <p:spPr>
            <a:xfrm>
              <a:off x="774748" y="4309159"/>
              <a:ext cx="6718471" cy="6718471"/>
            </a:xfrm>
            <a:prstGeom prst="line">
              <a:avLst/>
            </a:prstGeom>
            <a:ln w="38100" cap="flat">
              <a:solidFill>
                <a:srgbClr val="8CA9AD"/>
              </a:solidFill>
              <a:prstDash val="solid"/>
              <a:headEnd type="none" w="sm" len="sm"/>
              <a:tailEnd type="none" w="sm" len="sm"/>
            </a:ln>
          </p:spPr>
        </p:sp>
        <p:sp>
          <p:nvSpPr>
            <p:cNvPr id="27" name="AutoShape 27"/>
            <p:cNvSpPr/>
            <p:nvPr/>
          </p:nvSpPr>
          <p:spPr>
            <a:xfrm>
              <a:off x="535279" y="4787119"/>
              <a:ext cx="6489522" cy="6489522"/>
            </a:xfrm>
            <a:prstGeom prst="line">
              <a:avLst/>
            </a:prstGeom>
            <a:ln w="38100" cap="flat">
              <a:solidFill>
                <a:srgbClr val="8CA9AD"/>
              </a:solidFill>
              <a:prstDash val="solid"/>
              <a:headEnd type="none" w="sm" len="sm"/>
              <a:tailEnd type="none" w="sm" len="sm"/>
            </a:ln>
          </p:spPr>
        </p:sp>
        <p:sp>
          <p:nvSpPr>
            <p:cNvPr id="28" name="AutoShape 28"/>
            <p:cNvSpPr/>
            <p:nvPr/>
          </p:nvSpPr>
          <p:spPr>
            <a:xfrm>
              <a:off x="366406" y="5302142"/>
              <a:ext cx="6254021" cy="6254021"/>
            </a:xfrm>
            <a:prstGeom prst="line">
              <a:avLst/>
            </a:prstGeom>
            <a:ln w="38100" cap="flat">
              <a:solidFill>
                <a:srgbClr val="8CA9AD"/>
              </a:solidFill>
              <a:prstDash val="solid"/>
              <a:headEnd type="none" w="sm" len="sm"/>
              <a:tailEnd type="none" w="sm" len="sm"/>
            </a:ln>
          </p:spPr>
        </p:sp>
        <p:sp>
          <p:nvSpPr>
            <p:cNvPr id="29" name="AutoShape 29"/>
            <p:cNvSpPr/>
            <p:nvPr/>
          </p:nvSpPr>
          <p:spPr>
            <a:xfrm>
              <a:off x="174601" y="5888378"/>
              <a:ext cx="5796899" cy="5796899"/>
            </a:xfrm>
            <a:prstGeom prst="line">
              <a:avLst/>
            </a:prstGeom>
            <a:ln w="38100" cap="flat">
              <a:solidFill>
                <a:srgbClr val="8CA9AD"/>
              </a:solidFill>
              <a:prstDash val="solid"/>
              <a:headEnd type="none" w="sm" len="sm"/>
              <a:tailEnd type="none" w="sm" len="sm"/>
            </a:ln>
          </p:spPr>
        </p:sp>
        <p:sp>
          <p:nvSpPr>
            <p:cNvPr id="30" name="AutoShape 30"/>
            <p:cNvSpPr/>
            <p:nvPr/>
          </p:nvSpPr>
          <p:spPr>
            <a:xfrm>
              <a:off x="13508" y="6480010"/>
              <a:ext cx="5284799" cy="5314125"/>
            </a:xfrm>
            <a:prstGeom prst="line">
              <a:avLst/>
            </a:prstGeom>
            <a:ln w="38100" cap="flat">
              <a:solidFill>
                <a:srgbClr val="8CA9AD"/>
              </a:solidFill>
              <a:prstDash val="solid"/>
              <a:headEnd type="none" w="sm" len="sm"/>
              <a:tailEnd type="none" w="sm" len="sm"/>
            </a:ln>
          </p:spPr>
        </p:sp>
        <p:sp>
          <p:nvSpPr>
            <p:cNvPr id="31" name="AutoShape 31"/>
            <p:cNvSpPr/>
            <p:nvPr/>
          </p:nvSpPr>
          <p:spPr>
            <a:xfrm>
              <a:off x="47865" y="7228854"/>
              <a:ext cx="4503313" cy="4480077"/>
            </a:xfrm>
            <a:prstGeom prst="line">
              <a:avLst/>
            </a:prstGeom>
            <a:ln w="38100" cap="flat">
              <a:solidFill>
                <a:srgbClr val="8CA9AD"/>
              </a:solidFill>
              <a:prstDash val="solid"/>
              <a:headEnd type="none" w="sm" len="sm"/>
              <a:tailEnd type="none" w="sm" len="sm"/>
            </a:ln>
          </p:spPr>
        </p:sp>
        <p:sp>
          <p:nvSpPr>
            <p:cNvPr id="32" name="AutoShape 32"/>
            <p:cNvSpPr/>
            <p:nvPr/>
          </p:nvSpPr>
          <p:spPr>
            <a:xfrm>
              <a:off x="165620" y="8131631"/>
              <a:ext cx="3504797" cy="3562626"/>
            </a:xfrm>
            <a:prstGeom prst="line">
              <a:avLst/>
            </a:prstGeom>
            <a:ln w="38100" cap="flat">
              <a:solidFill>
                <a:srgbClr val="8CA9AD"/>
              </a:solidFill>
              <a:prstDash val="solid"/>
              <a:headEnd type="none" w="sm" len="sm"/>
              <a:tailEnd type="none" w="sm" len="sm"/>
            </a:ln>
          </p:spPr>
        </p:sp>
        <p:sp>
          <p:nvSpPr>
            <p:cNvPr id="33" name="AutoShape 33"/>
            <p:cNvSpPr/>
            <p:nvPr/>
          </p:nvSpPr>
          <p:spPr>
            <a:xfrm>
              <a:off x="676661" y="9346264"/>
              <a:ext cx="1790115" cy="1790115"/>
            </a:xfrm>
            <a:prstGeom prst="line">
              <a:avLst/>
            </a:prstGeom>
            <a:ln w="38100" cap="flat">
              <a:solidFill>
                <a:srgbClr val="8CA9AD"/>
              </a:solidFill>
              <a:prstDash val="solid"/>
              <a:headEnd type="none" w="sm" len="sm"/>
              <a:tailEnd type="none" w="sm" len="sm"/>
            </a:ln>
          </p:spPr>
        </p:sp>
      </p:grpSp>
      <p:grpSp>
        <p:nvGrpSpPr>
          <p:cNvPr id="34" name="Group 34"/>
          <p:cNvGrpSpPr/>
          <p:nvPr/>
        </p:nvGrpSpPr>
        <p:grpSpPr>
          <a:xfrm>
            <a:off x="-2634012" y="-5192964"/>
            <a:ext cx="8847511" cy="8855676"/>
            <a:chOff x="0" y="0"/>
            <a:chExt cx="11796681" cy="11807568"/>
          </a:xfrm>
        </p:grpSpPr>
        <p:grpSp>
          <p:nvGrpSpPr>
            <p:cNvPr id="35" name="Group 35"/>
            <p:cNvGrpSpPr/>
            <p:nvPr/>
          </p:nvGrpSpPr>
          <p:grpSpPr>
            <a:xfrm rot="2700000">
              <a:off x="1676828" y="2799524"/>
              <a:ext cx="9887197" cy="4753460"/>
              <a:chOff x="0" y="0"/>
              <a:chExt cx="660400" cy="317500"/>
            </a:xfrm>
          </p:grpSpPr>
          <p:sp>
            <p:nvSpPr>
              <p:cNvPr id="36" name="Freeform 36"/>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37" name="TextBox 37"/>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38" name="AutoShape 38"/>
            <p:cNvSpPr/>
            <p:nvPr/>
          </p:nvSpPr>
          <p:spPr>
            <a:xfrm>
              <a:off x="1060010" y="3892256"/>
              <a:ext cx="6913622" cy="6843603"/>
            </a:xfrm>
            <a:prstGeom prst="line">
              <a:avLst/>
            </a:prstGeom>
            <a:ln w="38100" cap="flat">
              <a:solidFill>
                <a:srgbClr val="8CA9AD"/>
              </a:solidFill>
              <a:prstDash val="solid"/>
              <a:headEnd type="none" w="sm" len="sm"/>
              <a:tailEnd type="none" w="sm" len="sm"/>
            </a:ln>
          </p:spPr>
        </p:sp>
        <p:sp>
          <p:nvSpPr>
            <p:cNvPr id="39" name="AutoShape 39"/>
            <p:cNvSpPr/>
            <p:nvPr/>
          </p:nvSpPr>
          <p:spPr>
            <a:xfrm>
              <a:off x="774748" y="4309159"/>
              <a:ext cx="6718471" cy="6718471"/>
            </a:xfrm>
            <a:prstGeom prst="line">
              <a:avLst/>
            </a:prstGeom>
            <a:ln w="38100" cap="flat">
              <a:solidFill>
                <a:srgbClr val="8CA9AD"/>
              </a:solidFill>
              <a:prstDash val="solid"/>
              <a:headEnd type="none" w="sm" len="sm"/>
              <a:tailEnd type="none" w="sm" len="sm"/>
            </a:ln>
          </p:spPr>
        </p:sp>
        <p:sp>
          <p:nvSpPr>
            <p:cNvPr id="40" name="AutoShape 40"/>
            <p:cNvSpPr/>
            <p:nvPr/>
          </p:nvSpPr>
          <p:spPr>
            <a:xfrm>
              <a:off x="535279" y="4787119"/>
              <a:ext cx="6489522" cy="6489522"/>
            </a:xfrm>
            <a:prstGeom prst="line">
              <a:avLst/>
            </a:prstGeom>
            <a:ln w="38100" cap="flat">
              <a:solidFill>
                <a:srgbClr val="8CA9AD"/>
              </a:solidFill>
              <a:prstDash val="solid"/>
              <a:headEnd type="none" w="sm" len="sm"/>
              <a:tailEnd type="none" w="sm" len="sm"/>
            </a:ln>
          </p:spPr>
        </p:sp>
        <p:sp>
          <p:nvSpPr>
            <p:cNvPr id="41" name="AutoShape 41"/>
            <p:cNvSpPr/>
            <p:nvPr/>
          </p:nvSpPr>
          <p:spPr>
            <a:xfrm>
              <a:off x="366406" y="5302142"/>
              <a:ext cx="6254021" cy="6254021"/>
            </a:xfrm>
            <a:prstGeom prst="line">
              <a:avLst/>
            </a:prstGeom>
            <a:ln w="38100" cap="flat">
              <a:solidFill>
                <a:srgbClr val="8CA9AD"/>
              </a:solidFill>
              <a:prstDash val="solid"/>
              <a:headEnd type="none" w="sm" len="sm"/>
              <a:tailEnd type="none" w="sm" len="sm"/>
            </a:ln>
          </p:spPr>
        </p:sp>
        <p:sp>
          <p:nvSpPr>
            <p:cNvPr id="42" name="AutoShape 42"/>
            <p:cNvSpPr/>
            <p:nvPr/>
          </p:nvSpPr>
          <p:spPr>
            <a:xfrm>
              <a:off x="174601" y="5888378"/>
              <a:ext cx="5796899" cy="5796899"/>
            </a:xfrm>
            <a:prstGeom prst="line">
              <a:avLst/>
            </a:prstGeom>
            <a:ln w="38100" cap="flat">
              <a:solidFill>
                <a:srgbClr val="8CA9AD"/>
              </a:solidFill>
              <a:prstDash val="solid"/>
              <a:headEnd type="none" w="sm" len="sm"/>
              <a:tailEnd type="none" w="sm" len="sm"/>
            </a:ln>
          </p:spPr>
        </p:sp>
        <p:sp>
          <p:nvSpPr>
            <p:cNvPr id="43" name="AutoShape 43"/>
            <p:cNvSpPr/>
            <p:nvPr/>
          </p:nvSpPr>
          <p:spPr>
            <a:xfrm>
              <a:off x="13508" y="6480010"/>
              <a:ext cx="5284799" cy="5314125"/>
            </a:xfrm>
            <a:prstGeom prst="line">
              <a:avLst/>
            </a:prstGeom>
            <a:ln w="38100" cap="flat">
              <a:solidFill>
                <a:srgbClr val="8CA9AD"/>
              </a:solidFill>
              <a:prstDash val="solid"/>
              <a:headEnd type="none" w="sm" len="sm"/>
              <a:tailEnd type="none" w="sm" len="sm"/>
            </a:ln>
          </p:spPr>
        </p:sp>
        <p:sp>
          <p:nvSpPr>
            <p:cNvPr id="44" name="AutoShape 44"/>
            <p:cNvSpPr/>
            <p:nvPr/>
          </p:nvSpPr>
          <p:spPr>
            <a:xfrm>
              <a:off x="47865" y="7228854"/>
              <a:ext cx="4503313" cy="4480077"/>
            </a:xfrm>
            <a:prstGeom prst="line">
              <a:avLst/>
            </a:prstGeom>
            <a:ln w="38100" cap="flat">
              <a:solidFill>
                <a:srgbClr val="8CA9AD"/>
              </a:solidFill>
              <a:prstDash val="solid"/>
              <a:headEnd type="none" w="sm" len="sm"/>
              <a:tailEnd type="none" w="sm" len="sm"/>
            </a:ln>
          </p:spPr>
        </p:sp>
        <p:sp>
          <p:nvSpPr>
            <p:cNvPr id="45" name="AutoShape 45"/>
            <p:cNvSpPr/>
            <p:nvPr/>
          </p:nvSpPr>
          <p:spPr>
            <a:xfrm>
              <a:off x="165620" y="8131631"/>
              <a:ext cx="3504797" cy="3562626"/>
            </a:xfrm>
            <a:prstGeom prst="line">
              <a:avLst/>
            </a:prstGeom>
            <a:ln w="38100" cap="flat">
              <a:solidFill>
                <a:srgbClr val="8CA9AD"/>
              </a:solidFill>
              <a:prstDash val="solid"/>
              <a:headEnd type="none" w="sm" len="sm"/>
              <a:tailEnd type="none" w="sm" len="sm"/>
            </a:ln>
          </p:spPr>
        </p:sp>
        <p:sp>
          <p:nvSpPr>
            <p:cNvPr id="46" name="AutoShape 46"/>
            <p:cNvSpPr/>
            <p:nvPr/>
          </p:nvSpPr>
          <p:spPr>
            <a:xfrm>
              <a:off x="676661" y="9346264"/>
              <a:ext cx="1790115" cy="1790115"/>
            </a:xfrm>
            <a:prstGeom prst="line">
              <a:avLst/>
            </a:prstGeom>
            <a:ln w="38100" cap="flat">
              <a:solidFill>
                <a:srgbClr val="8CA9AD"/>
              </a:solidFill>
              <a:prstDash val="solid"/>
              <a:headEnd type="none" w="sm" len="sm"/>
              <a:tailEnd type="none" w="sm" len="sm"/>
            </a:ln>
          </p:spPr>
        </p:sp>
      </p:grpSp>
    </p:spTree>
  </p:cSld>
  <p:clrMapOvr>
    <a:masterClrMapping/>
  </p:clrMapOvr>
  <mc:AlternateContent xmlns:mc="http://schemas.openxmlformats.org/markup-compatibility/2006">
    <mc:Choice xmlns:p14="http://schemas.microsoft.com/office/powerpoint/2010/main" Requires="p14">
      <p:transition spd="slow" p14:dur="2000" advTm="7808"/>
    </mc:Choice>
    <mc:Fallback>
      <p:transition spd="slow" advTm="7808"/>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11386843" y="7201845"/>
            <a:ext cx="7415398" cy="3565095"/>
            <a:chOff x="0" y="0"/>
            <a:chExt cx="660400" cy="317500"/>
          </a:xfrm>
        </p:grpSpPr>
        <p:sp>
          <p:nvSpPr>
            <p:cNvPr id="3" name="Freeform 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4" name="TextBox 4"/>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5" name="AutoShape 5"/>
          <p:cNvSpPr/>
          <p:nvPr/>
        </p:nvSpPr>
        <p:spPr>
          <a:xfrm flipV="1">
            <a:off x="14131544" y="7969488"/>
            <a:ext cx="5132702" cy="5185216"/>
          </a:xfrm>
          <a:prstGeom prst="line">
            <a:avLst/>
          </a:prstGeom>
          <a:ln w="28575" cap="flat">
            <a:solidFill>
              <a:srgbClr val="8CA9AD"/>
            </a:solidFill>
            <a:prstDash val="solid"/>
            <a:headEnd type="none" w="sm" len="sm"/>
            <a:tailEnd type="none" w="sm" len="sm"/>
          </a:ln>
        </p:spPr>
      </p:sp>
      <p:sp>
        <p:nvSpPr>
          <p:cNvPr id="6" name="AutoShape 6"/>
          <p:cNvSpPr/>
          <p:nvPr/>
        </p:nvSpPr>
        <p:spPr>
          <a:xfrm flipV="1">
            <a:off x="14444220" y="8329798"/>
            <a:ext cx="5038853" cy="5038853"/>
          </a:xfrm>
          <a:prstGeom prst="line">
            <a:avLst/>
          </a:prstGeom>
          <a:ln w="28575" cap="flat">
            <a:solidFill>
              <a:srgbClr val="8CA9AD"/>
            </a:solidFill>
            <a:prstDash val="solid"/>
            <a:headEnd type="none" w="sm" len="sm"/>
            <a:tailEnd type="none" w="sm" len="sm"/>
          </a:ln>
        </p:spPr>
      </p:sp>
      <p:sp>
        <p:nvSpPr>
          <p:cNvPr id="7" name="AutoShape 7"/>
          <p:cNvSpPr/>
          <p:nvPr/>
        </p:nvSpPr>
        <p:spPr>
          <a:xfrm flipV="1">
            <a:off x="14802690" y="8681112"/>
            <a:ext cx="4867141" cy="4867141"/>
          </a:xfrm>
          <a:prstGeom prst="line">
            <a:avLst/>
          </a:prstGeom>
          <a:ln w="28575" cap="flat">
            <a:solidFill>
              <a:srgbClr val="8CA9AD"/>
            </a:solidFill>
            <a:prstDash val="solid"/>
            <a:headEnd type="none" w="sm" len="sm"/>
            <a:tailEnd type="none" w="sm" len="sm"/>
          </a:ln>
        </p:spPr>
      </p:sp>
      <p:sp>
        <p:nvSpPr>
          <p:cNvPr id="8" name="TextBox 8"/>
          <p:cNvSpPr txBox="1"/>
          <p:nvPr/>
        </p:nvSpPr>
        <p:spPr>
          <a:xfrm>
            <a:off x="3613470" y="2946953"/>
            <a:ext cx="11315247" cy="1282402"/>
          </a:xfrm>
          <a:prstGeom prst="rect">
            <a:avLst/>
          </a:prstGeom>
        </p:spPr>
        <p:txBody>
          <a:bodyPr lIns="0" tIns="0" rIns="0" bIns="0" rtlCol="0" anchor="t">
            <a:spAutoFit/>
          </a:bodyPr>
          <a:lstStyle/>
          <a:p>
            <a:pPr algn="ctr">
              <a:lnSpc>
                <a:spcPts val="9999"/>
              </a:lnSpc>
            </a:pPr>
            <a:endParaRPr lang="en-US" sz="9999" dirty="0">
              <a:solidFill>
                <a:srgbClr val="227C9D"/>
              </a:solidFill>
              <a:latin typeface="Kollektif Bold"/>
            </a:endParaRPr>
          </a:p>
        </p:txBody>
      </p:sp>
      <p:sp>
        <p:nvSpPr>
          <p:cNvPr id="9" name="TextBox 9"/>
          <p:cNvSpPr txBox="1"/>
          <p:nvPr/>
        </p:nvSpPr>
        <p:spPr>
          <a:xfrm>
            <a:off x="8565326" y="6093410"/>
            <a:ext cx="7197206" cy="529889"/>
          </a:xfrm>
          <a:prstGeom prst="rect">
            <a:avLst/>
          </a:prstGeom>
        </p:spPr>
        <p:txBody>
          <a:bodyPr lIns="0" tIns="0" rIns="0" bIns="0" rtlCol="0" anchor="t">
            <a:spAutoFit/>
          </a:bodyPr>
          <a:lstStyle/>
          <a:p>
            <a:pPr algn="ctr">
              <a:lnSpc>
                <a:spcPts val="4070"/>
              </a:lnSpc>
            </a:pPr>
            <a:endParaRPr lang="en-US" sz="3700" b="1" dirty="0">
              <a:solidFill>
                <a:srgbClr val="545454"/>
              </a:solidFill>
              <a:latin typeface="DM Sans"/>
            </a:endParaRPr>
          </a:p>
        </p:txBody>
      </p:sp>
      <p:sp>
        <p:nvSpPr>
          <p:cNvPr id="10" name="Freeform 10"/>
          <p:cNvSpPr/>
          <p:nvPr/>
        </p:nvSpPr>
        <p:spPr>
          <a:xfrm rot="-10800000">
            <a:off x="9525" y="635835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1" name="Freeform 11"/>
          <p:cNvSpPr/>
          <p:nvPr/>
        </p:nvSpPr>
        <p:spPr>
          <a:xfrm>
            <a:off x="1083809" y="638693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12" name="Freeform 12"/>
          <p:cNvSpPr/>
          <p:nvPr/>
        </p:nvSpPr>
        <p:spPr>
          <a:xfrm>
            <a:off x="0" y="7470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3" name="Freeform 13"/>
          <p:cNvSpPr/>
          <p:nvPr/>
        </p:nvSpPr>
        <p:spPr>
          <a:xfrm rot="-10800000">
            <a:off x="0" y="8554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14" name="Freeform 14"/>
          <p:cNvSpPr/>
          <p:nvPr/>
        </p:nvSpPr>
        <p:spPr>
          <a:xfrm rot="-5400000">
            <a:off x="1083809" y="8554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15" name="Freeform 15"/>
          <p:cNvSpPr/>
          <p:nvPr/>
        </p:nvSpPr>
        <p:spPr>
          <a:xfrm rot="-10800000">
            <a:off x="1083809" y="962372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sp>
      <p:sp>
        <p:nvSpPr>
          <p:cNvPr id="16" name="Freeform 16"/>
          <p:cNvSpPr/>
          <p:nvPr/>
        </p:nvSpPr>
        <p:spPr>
          <a:xfrm rot="-10800000">
            <a:off x="3321750" y="8583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17" name="Freeform 17"/>
          <p:cNvSpPr/>
          <p:nvPr/>
        </p:nvSpPr>
        <p:spPr>
          <a:xfrm>
            <a:off x="3321750" y="749931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18" name="Freeform 18"/>
          <p:cNvSpPr/>
          <p:nvPr/>
        </p:nvSpPr>
        <p:spPr>
          <a:xfrm rot="5400000">
            <a:off x="4405559" y="8583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9" name="Freeform 19"/>
          <p:cNvSpPr/>
          <p:nvPr/>
        </p:nvSpPr>
        <p:spPr>
          <a:xfrm>
            <a:off x="2237941" y="966693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20" name="Freeform 20"/>
          <p:cNvSpPr/>
          <p:nvPr/>
        </p:nvSpPr>
        <p:spPr>
          <a:xfrm>
            <a:off x="3321750" y="966693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sp>
      <p:sp>
        <p:nvSpPr>
          <p:cNvPr id="21" name="Freeform 21"/>
          <p:cNvSpPr/>
          <p:nvPr/>
        </p:nvSpPr>
        <p:spPr>
          <a:xfrm rot="5400000">
            <a:off x="0" y="96383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22" name="Freeform 22"/>
          <p:cNvSpPr/>
          <p:nvPr/>
        </p:nvSpPr>
        <p:spPr>
          <a:xfrm rot="-5400000">
            <a:off x="15470622" y="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23" name="Freeform 23"/>
          <p:cNvSpPr/>
          <p:nvPr/>
        </p:nvSpPr>
        <p:spPr>
          <a:xfrm rot="-5400000">
            <a:off x="16554431" y="0"/>
            <a:ext cx="1083809" cy="1083809"/>
          </a:xfrm>
          <a:custGeom>
            <a:avLst/>
            <a:gdLst/>
            <a:ahLst/>
            <a:cxnLst/>
            <a:rect l="l" t="t" r="r" b="b"/>
            <a:pathLst>
              <a:path w="1083809" h="1083809">
                <a:moveTo>
                  <a:pt x="0" y="0"/>
                </a:moveTo>
                <a:lnTo>
                  <a:pt x="1083808" y="0"/>
                </a:lnTo>
                <a:lnTo>
                  <a:pt x="1083808"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24" name="Freeform 24"/>
          <p:cNvSpPr/>
          <p:nvPr/>
        </p:nvSpPr>
        <p:spPr>
          <a:xfrm flipH="1" flipV="1">
            <a:off x="17638239" y="0"/>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25" name="Freeform 25"/>
          <p:cNvSpPr/>
          <p:nvPr/>
        </p:nvSpPr>
        <p:spPr>
          <a:xfrm rot="-5400000">
            <a:off x="14386813" y="10838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26" name="Freeform 26"/>
          <p:cNvSpPr/>
          <p:nvPr/>
        </p:nvSpPr>
        <p:spPr>
          <a:xfrm rot="-5400000">
            <a:off x="15470622" y="10838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sp>
      <p:sp>
        <p:nvSpPr>
          <p:cNvPr id="27" name="Freeform 27"/>
          <p:cNvSpPr/>
          <p:nvPr/>
        </p:nvSpPr>
        <p:spPr>
          <a:xfrm>
            <a:off x="16554431" y="2167618"/>
            <a:ext cx="1083809" cy="1083809"/>
          </a:xfrm>
          <a:custGeom>
            <a:avLst/>
            <a:gdLst/>
            <a:ahLst/>
            <a:cxnLst/>
            <a:rect l="l" t="t" r="r" b="b"/>
            <a:pathLst>
              <a:path w="1083809" h="1083809">
                <a:moveTo>
                  <a:pt x="0" y="0"/>
                </a:moveTo>
                <a:lnTo>
                  <a:pt x="1083808" y="0"/>
                </a:lnTo>
                <a:lnTo>
                  <a:pt x="1083808"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28" name="Freeform 28"/>
          <p:cNvSpPr/>
          <p:nvPr/>
        </p:nvSpPr>
        <p:spPr>
          <a:xfrm rot="5400000">
            <a:off x="17638239" y="10838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sp>
      <p:sp>
        <p:nvSpPr>
          <p:cNvPr id="29" name="Freeform 29"/>
          <p:cNvSpPr/>
          <p:nvPr/>
        </p:nvSpPr>
        <p:spPr>
          <a:xfrm rot="5400000" flipH="1" flipV="1">
            <a:off x="17638239" y="216761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30" name="Freeform 30"/>
          <p:cNvSpPr/>
          <p:nvPr/>
        </p:nvSpPr>
        <p:spPr>
          <a:xfrm flipH="1" flipV="1">
            <a:off x="15470622" y="4433486"/>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10">
              <a:extLst>
                <a:ext uri="{96DAC541-7B7A-43D3-8B79-37D633B846F1}">
                  <asvg:svgBlip xmlns="" xmlns:asvg="http://schemas.microsoft.com/office/drawing/2016/SVG/main" r:embed="rId11"/>
                </a:ext>
              </a:extLst>
            </a:blip>
            <a:stretch>
              <a:fillRect/>
            </a:stretch>
          </a:blipFill>
        </p:spPr>
      </p:sp>
      <p:sp>
        <p:nvSpPr>
          <p:cNvPr id="31" name="Freeform 31"/>
          <p:cNvSpPr/>
          <p:nvPr/>
        </p:nvSpPr>
        <p:spPr>
          <a:xfrm rot="5400000" flipH="1" flipV="1">
            <a:off x="16554431" y="4433486"/>
            <a:ext cx="1083809" cy="1083809"/>
          </a:xfrm>
          <a:custGeom>
            <a:avLst/>
            <a:gdLst/>
            <a:ahLst/>
            <a:cxnLst/>
            <a:rect l="l" t="t" r="r" b="b"/>
            <a:pathLst>
              <a:path w="1083809" h="1083809">
                <a:moveTo>
                  <a:pt x="1083808" y="1083809"/>
                </a:moveTo>
                <a:lnTo>
                  <a:pt x="0" y="1083809"/>
                </a:lnTo>
                <a:lnTo>
                  <a:pt x="0" y="0"/>
                </a:lnTo>
                <a:lnTo>
                  <a:pt x="1083808" y="0"/>
                </a:lnTo>
                <a:lnTo>
                  <a:pt x="1083808" y="1083809"/>
                </a:lnTo>
                <a:close/>
              </a:path>
            </a:pathLst>
          </a:custGeom>
          <a:blipFill>
            <a:blip r:embed="rId8">
              <a:extLst>
                <a:ext uri="{96DAC541-7B7A-43D3-8B79-37D633B846F1}">
                  <asvg:svgBlip xmlns="" xmlns:asvg="http://schemas.microsoft.com/office/drawing/2016/SVG/main" r:embed="rId9"/>
                </a:ext>
              </a:extLst>
            </a:blip>
            <a:stretch>
              <a:fillRect/>
            </a:stretch>
          </a:blipFill>
        </p:spPr>
      </p:sp>
      <p:grpSp>
        <p:nvGrpSpPr>
          <p:cNvPr id="32" name="Group 32"/>
          <p:cNvGrpSpPr/>
          <p:nvPr/>
        </p:nvGrpSpPr>
        <p:grpSpPr>
          <a:xfrm rot="2700000">
            <a:off x="-1376391" y="-3093321"/>
            <a:ext cx="7415398" cy="3565095"/>
            <a:chOff x="0" y="0"/>
            <a:chExt cx="660400" cy="317500"/>
          </a:xfrm>
        </p:grpSpPr>
        <p:sp>
          <p:nvSpPr>
            <p:cNvPr id="33" name="Freeform 3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34" name="TextBox 34"/>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35" name="AutoShape 35"/>
          <p:cNvSpPr/>
          <p:nvPr/>
        </p:nvSpPr>
        <p:spPr>
          <a:xfrm>
            <a:off x="-1839005" y="-2273771"/>
            <a:ext cx="5185216" cy="5132702"/>
          </a:xfrm>
          <a:prstGeom prst="line">
            <a:avLst/>
          </a:prstGeom>
          <a:ln w="28575" cap="flat">
            <a:solidFill>
              <a:srgbClr val="8CA9AD"/>
            </a:solidFill>
            <a:prstDash val="solid"/>
            <a:headEnd type="none" w="sm" len="sm"/>
            <a:tailEnd type="none" w="sm" len="sm"/>
          </a:ln>
        </p:spPr>
      </p:sp>
      <p:sp>
        <p:nvSpPr>
          <p:cNvPr id="36" name="AutoShape 36"/>
          <p:cNvSpPr/>
          <p:nvPr/>
        </p:nvSpPr>
        <p:spPr>
          <a:xfrm>
            <a:off x="-2052951" y="-1961095"/>
            <a:ext cx="5038853" cy="5038853"/>
          </a:xfrm>
          <a:prstGeom prst="line">
            <a:avLst/>
          </a:prstGeom>
          <a:ln w="28575" cap="flat">
            <a:solidFill>
              <a:srgbClr val="8CA9AD"/>
            </a:solidFill>
            <a:prstDash val="solid"/>
            <a:headEnd type="none" w="sm" len="sm"/>
            <a:tailEnd type="none" w="sm" len="sm"/>
          </a:ln>
        </p:spPr>
      </p:sp>
      <p:sp>
        <p:nvSpPr>
          <p:cNvPr id="37" name="AutoShape 37"/>
          <p:cNvSpPr/>
          <p:nvPr/>
        </p:nvSpPr>
        <p:spPr>
          <a:xfrm>
            <a:off x="-2232553" y="-1602625"/>
            <a:ext cx="4867141" cy="4867141"/>
          </a:xfrm>
          <a:prstGeom prst="line">
            <a:avLst/>
          </a:prstGeom>
          <a:ln w="28575" cap="flat">
            <a:solidFill>
              <a:srgbClr val="8CA9AD"/>
            </a:solidFill>
            <a:prstDash val="solid"/>
            <a:headEnd type="none" w="sm" len="sm"/>
            <a:tailEnd type="none" w="sm" len="sm"/>
          </a:ln>
        </p:spPr>
      </p:sp>
      <p:sp>
        <p:nvSpPr>
          <p:cNvPr id="38" name="AutoShape 38"/>
          <p:cNvSpPr/>
          <p:nvPr/>
        </p:nvSpPr>
        <p:spPr>
          <a:xfrm>
            <a:off x="-2359208" y="-1216357"/>
            <a:ext cx="4690515" cy="4690515"/>
          </a:xfrm>
          <a:prstGeom prst="line">
            <a:avLst/>
          </a:prstGeom>
          <a:ln w="28575" cap="flat">
            <a:solidFill>
              <a:srgbClr val="8CA9AD"/>
            </a:solidFill>
            <a:prstDash val="solid"/>
            <a:headEnd type="none" w="sm" len="sm"/>
            <a:tailEnd type="none" w="sm" len="sm"/>
          </a:ln>
        </p:spPr>
      </p:sp>
      <p:sp>
        <p:nvSpPr>
          <p:cNvPr id="39" name="AutoShape 39"/>
          <p:cNvSpPr/>
          <p:nvPr/>
        </p:nvSpPr>
        <p:spPr>
          <a:xfrm>
            <a:off x="-2503062" y="-776680"/>
            <a:ext cx="4347674" cy="4347674"/>
          </a:xfrm>
          <a:prstGeom prst="line">
            <a:avLst/>
          </a:prstGeom>
          <a:ln w="28575" cap="flat">
            <a:solidFill>
              <a:srgbClr val="8CA9AD"/>
            </a:solidFill>
            <a:prstDash val="solid"/>
            <a:headEnd type="none" w="sm" len="sm"/>
            <a:tailEnd type="none" w="sm" len="sm"/>
          </a:ln>
        </p:spPr>
      </p:sp>
      <p:sp>
        <p:nvSpPr>
          <p:cNvPr id="40" name="AutoShape 40"/>
          <p:cNvSpPr/>
          <p:nvPr/>
        </p:nvSpPr>
        <p:spPr>
          <a:xfrm>
            <a:off x="-2623881" y="-332957"/>
            <a:ext cx="3963599" cy="3985594"/>
          </a:xfrm>
          <a:prstGeom prst="line">
            <a:avLst/>
          </a:prstGeom>
          <a:ln w="28575" cap="flat">
            <a:solidFill>
              <a:srgbClr val="8CA9AD"/>
            </a:solidFill>
            <a:prstDash val="solid"/>
            <a:headEnd type="none" w="sm" len="sm"/>
            <a:tailEnd type="none" w="sm" len="sm"/>
          </a:ln>
        </p:spPr>
      </p:sp>
      <p:sp>
        <p:nvSpPr>
          <p:cNvPr id="41" name="AutoShape 41"/>
          <p:cNvSpPr/>
          <p:nvPr/>
        </p:nvSpPr>
        <p:spPr>
          <a:xfrm>
            <a:off x="-2598114" y="228677"/>
            <a:ext cx="3377485" cy="3360058"/>
          </a:xfrm>
          <a:prstGeom prst="line">
            <a:avLst/>
          </a:prstGeom>
          <a:ln w="28575" cap="flat">
            <a:solidFill>
              <a:srgbClr val="8CA9AD"/>
            </a:solidFill>
            <a:prstDash val="solid"/>
            <a:headEnd type="none" w="sm" len="sm"/>
            <a:tailEnd type="none" w="sm" len="sm"/>
          </a:ln>
        </p:spPr>
      </p:sp>
      <p:sp>
        <p:nvSpPr>
          <p:cNvPr id="42" name="AutoShape 42"/>
          <p:cNvSpPr/>
          <p:nvPr/>
        </p:nvSpPr>
        <p:spPr>
          <a:xfrm>
            <a:off x="-2509797" y="905760"/>
            <a:ext cx="2628598" cy="2671969"/>
          </a:xfrm>
          <a:prstGeom prst="line">
            <a:avLst/>
          </a:prstGeom>
          <a:ln w="28575" cap="flat">
            <a:solidFill>
              <a:srgbClr val="8CA9AD"/>
            </a:solidFill>
            <a:prstDash val="solid"/>
            <a:headEnd type="none" w="sm" len="sm"/>
            <a:tailEnd type="none" w="sm" len="sm"/>
          </a:ln>
        </p:spPr>
      </p:sp>
      <p:sp>
        <p:nvSpPr>
          <p:cNvPr id="43" name="TextBox 42"/>
          <p:cNvSpPr txBox="1"/>
          <p:nvPr/>
        </p:nvSpPr>
        <p:spPr>
          <a:xfrm>
            <a:off x="6400800" y="1397157"/>
            <a:ext cx="5181600" cy="1015663"/>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GB" sz="6000" b="1" u="sng"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Objective-</a:t>
            </a:r>
            <a:endParaRPr lang="en-GB" sz="6000" b="1" u="sng"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45" name="TextBox 44"/>
          <p:cNvSpPr txBox="1"/>
          <p:nvPr/>
        </p:nvSpPr>
        <p:spPr>
          <a:xfrm>
            <a:off x="4405559" y="2861320"/>
            <a:ext cx="8610600" cy="4832092"/>
          </a:xfrm>
          <a:prstGeom prst="rect">
            <a:avLst/>
          </a:prstGeom>
          <a:noFill/>
        </p:spPr>
        <p:txBody>
          <a:bodyPr wrap="square" rtlCol="0">
            <a:spAutoFit/>
          </a:bodyPr>
          <a:lstStyle/>
          <a:p>
            <a:r>
              <a:rPr lang="en-GB" sz="2800" b="1" dirty="0"/>
              <a:t>The objects of Twitter sentiment analysis include tweets, metadata (timestamps, user profiles), sentiment labels, features (word frequency, </a:t>
            </a:r>
            <a:r>
              <a:rPr lang="en-GB" sz="2800" b="1" dirty="0" err="1"/>
              <a:t>emojis</a:t>
            </a:r>
            <a:r>
              <a:rPr lang="en-GB" sz="2800" b="1" dirty="0"/>
              <a:t>), machine learning models, lexicons, and visualizations. Through </a:t>
            </a:r>
            <a:r>
              <a:rPr lang="en-GB" sz="2800" b="1" dirty="0" err="1"/>
              <a:t>analyzing</a:t>
            </a:r>
            <a:r>
              <a:rPr lang="en-GB" sz="2800" b="1" dirty="0"/>
              <a:t> these objects, the sentiment towards topics, brands, or events can be understood. Objectives encompass understanding public opinion, brand monitoring, customer feedback analysis, market research, crisis detection, political analysis, and social listening, aiding in decision-making, reputation management, and customer engagement.</a:t>
            </a:r>
          </a:p>
        </p:txBody>
      </p:sp>
      <p:pic>
        <p:nvPicPr>
          <p:cNvPr id="44" name="Audio 4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7526000" y="9525000"/>
            <a:ext cx="609600" cy="609600"/>
          </a:xfrm>
          <a:prstGeom prst="rect">
            <a:avLst/>
          </a:prstGeom>
        </p:spPr>
      </p:pic>
    </p:spTree>
    <p:extLst>
      <p:ext uri="{BB962C8B-B14F-4D97-AF65-F5344CB8AC3E}">
        <p14:creationId xmlns:p14="http://schemas.microsoft.com/office/powerpoint/2010/main" val="3053614082"/>
      </p:ext>
    </p:extLst>
  </p:cSld>
  <p:clrMapOvr>
    <a:masterClrMapping/>
  </p:clrMapOvr>
  <mc:AlternateContent xmlns:mc="http://schemas.openxmlformats.org/markup-compatibility/2006">
    <mc:Choice xmlns:p14="http://schemas.microsoft.com/office/powerpoint/2010/main" Requires="p14">
      <p:transition spd="slow" p14:dur="2000" advTm="32199"/>
    </mc:Choice>
    <mc:Fallback>
      <p:transition spd="slow" advTm="321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376391" y="-3093321"/>
            <a:ext cx="7415398" cy="3565095"/>
            <a:chOff x="0" y="0"/>
            <a:chExt cx="660400" cy="317500"/>
          </a:xfrm>
        </p:grpSpPr>
        <p:sp>
          <p:nvSpPr>
            <p:cNvPr id="3" name="Freeform 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4" name="TextBox 4"/>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5" name="AutoShape 5"/>
          <p:cNvSpPr/>
          <p:nvPr/>
        </p:nvSpPr>
        <p:spPr>
          <a:xfrm>
            <a:off x="-1839005" y="-2273771"/>
            <a:ext cx="5185216" cy="5132702"/>
          </a:xfrm>
          <a:prstGeom prst="line">
            <a:avLst/>
          </a:prstGeom>
          <a:ln w="28575" cap="flat">
            <a:solidFill>
              <a:srgbClr val="8CA9AD"/>
            </a:solidFill>
            <a:prstDash val="solid"/>
            <a:headEnd type="none" w="sm" len="sm"/>
            <a:tailEnd type="none" w="sm" len="sm"/>
          </a:ln>
        </p:spPr>
      </p:sp>
      <p:sp>
        <p:nvSpPr>
          <p:cNvPr id="6" name="AutoShape 6"/>
          <p:cNvSpPr/>
          <p:nvPr/>
        </p:nvSpPr>
        <p:spPr>
          <a:xfrm>
            <a:off x="-2052951" y="-1961095"/>
            <a:ext cx="5038853" cy="5038853"/>
          </a:xfrm>
          <a:prstGeom prst="line">
            <a:avLst/>
          </a:prstGeom>
          <a:ln w="28575" cap="flat">
            <a:solidFill>
              <a:srgbClr val="8CA9AD"/>
            </a:solidFill>
            <a:prstDash val="solid"/>
            <a:headEnd type="none" w="sm" len="sm"/>
            <a:tailEnd type="none" w="sm" len="sm"/>
          </a:ln>
        </p:spPr>
      </p:sp>
      <p:sp>
        <p:nvSpPr>
          <p:cNvPr id="7" name="AutoShape 7"/>
          <p:cNvSpPr/>
          <p:nvPr/>
        </p:nvSpPr>
        <p:spPr>
          <a:xfrm>
            <a:off x="-2232553" y="-1602625"/>
            <a:ext cx="4867141" cy="4867141"/>
          </a:xfrm>
          <a:prstGeom prst="line">
            <a:avLst/>
          </a:prstGeom>
          <a:ln w="28575" cap="flat">
            <a:solidFill>
              <a:srgbClr val="8CA9AD"/>
            </a:solidFill>
            <a:prstDash val="solid"/>
            <a:headEnd type="none" w="sm" len="sm"/>
            <a:tailEnd type="none" w="sm" len="sm"/>
          </a:ln>
        </p:spPr>
      </p:sp>
      <p:sp>
        <p:nvSpPr>
          <p:cNvPr id="8" name="AutoShape 8"/>
          <p:cNvSpPr/>
          <p:nvPr/>
        </p:nvSpPr>
        <p:spPr>
          <a:xfrm>
            <a:off x="-2359208" y="-1216357"/>
            <a:ext cx="4690515" cy="4690515"/>
          </a:xfrm>
          <a:prstGeom prst="line">
            <a:avLst/>
          </a:prstGeom>
          <a:ln w="28575" cap="flat">
            <a:solidFill>
              <a:srgbClr val="8CA9AD"/>
            </a:solidFill>
            <a:prstDash val="solid"/>
            <a:headEnd type="none" w="sm" len="sm"/>
            <a:tailEnd type="none" w="sm" len="sm"/>
          </a:ln>
        </p:spPr>
      </p:sp>
      <p:sp>
        <p:nvSpPr>
          <p:cNvPr id="9" name="AutoShape 9"/>
          <p:cNvSpPr/>
          <p:nvPr/>
        </p:nvSpPr>
        <p:spPr>
          <a:xfrm>
            <a:off x="-2503062" y="-776680"/>
            <a:ext cx="4347674" cy="4347674"/>
          </a:xfrm>
          <a:prstGeom prst="line">
            <a:avLst/>
          </a:prstGeom>
          <a:ln w="28575" cap="flat">
            <a:solidFill>
              <a:srgbClr val="8CA9AD"/>
            </a:solidFill>
            <a:prstDash val="solid"/>
            <a:headEnd type="none" w="sm" len="sm"/>
            <a:tailEnd type="none" w="sm" len="sm"/>
          </a:ln>
        </p:spPr>
      </p:sp>
      <p:sp>
        <p:nvSpPr>
          <p:cNvPr id="10" name="AutoShape 10"/>
          <p:cNvSpPr/>
          <p:nvPr/>
        </p:nvSpPr>
        <p:spPr>
          <a:xfrm>
            <a:off x="-2623881" y="-332957"/>
            <a:ext cx="3963599" cy="3985594"/>
          </a:xfrm>
          <a:prstGeom prst="line">
            <a:avLst/>
          </a:prstGeom>
          <a:ln w="28575" cap="flat">
            <a:solidFill>
              <a:srgbClr val="8CA9AD"/>
            </a:solidFill>
            <a:prstDash val="solid"/>
            <a:headEnd type="none" w="sm" len="sm"/>
            <a:tailEnd type="none" w="sm" len="sm"/>
          </a:ln>
        </p:spPr>
      </p:sp>
      <p:sp>
        <p:nvSpPr>
          <p:cNvPr id="11" name="AutoShape 11"/>
          <p:cNvSpPr/>
          <p:nvPr/>
        </p:nvSpPr>
        <p:spPr>
          <a:xfrm>
            <a:off x="-2598114" y="228677"/>
            <a:ext cx="3377485" cy="3360058"/>
          </a:xfrm>
          <a:prstGeom prst="line">
            <a:avLst/>
          </a:prstGeom>
          <a:ln w="28575" cap="flat">
            <a:solidFill>
              <a:srgbClr val="8CA9AD"/>
            </a:solidFill>
            <a:prstDash val="solid"/>
            <a:headEnd type="none" w="sm" len="sm"/>
            <a:tailEnd type="none" w="sm" len="sm"/>
          </a:ln>
        </p:spPr>
      </p:sp>
      <p:sp>
        <p:nvSpPr>
          <p:cNvPr id="12" name="AutoShape 12"/>
          <p:cNvSpPr/>
          <p:nvPr/>
        </p:nvSpPr>
        <p:spPr>
          <a:xfrm>
            <a:off x="-2509797" y="905760"/>
            <a:ext cx="2628598" cy="2671969"/>
          </a:xfrm>
          <a:prstGeom prst="line">
            <a:avLst/>
          </a:prstGeom>
          <a:ln w="28575" cap="flat">
            <a:solidFill>
              <a:srgbClr val="8CA9AD"/>
            </a:solidFill>
            <a:prstDash val="solid"/>
            <a:headEnd type="none" w="sm" len="sm"/>
            <a:tailEnd type="none" w="sm" len="sm"/>
          </a:ln>
        </p:spPr>
      </p:sp>
      <p:grpSp>
        <p:nvGrpSpPr>
          <p:cNvPr id="14" name="Group 14"/>
          <p:cNvGrpSpPr/>
          <p:nvPr/>
        </p:nvGrpSpPr>
        <p:grpSpPr>
          <a:xfrm rot="-2700000">
            <a:off x="11386843" y="7201845"/>
            <a:ext cx="7415398" cy="3565095"/>
            <a:chOff x="0" y="0"/>
            <a:chExt cx="660400" cy="317500"/>
          </a:xfrm>
        </p:grpSpPr>
        <p:sp>
          <p:nvSpPr>
            <p:cNvPr id="15" name="Freeform 15"/>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16" name="TextBox 16"/>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17" name="AutoShape 17"/>
          <p:cNvSpPr/>
          <p:nvPr/>
        </p:nvSpPr>
        <p:spPr>
          <a:xfrm flipV="1">
            <a:off x="14131544" y="7969488"/>
            <a:ext cx="5132702" cy="5185216"/>
          </a:xfrm>
          <a:prstGeom prst="line">
            <a:avLst/>
          </a:prstGeom>
          <a:ln w="28575" cap="flat">
            <a:solidFill>
              <a:srgbClr val="8CA9AD"/>
            </a:solidFill>
            <a:prstDash val="solid"/>
            <a:headEnd type="none" w="sm" len="sm"/>
            <a:tailEnd type="none" w="sm" len="sm"/>
          </a:ln>
        </p:spPr>
      </p:sp>
      <p:sp>
        <p:nvSpPr>
          <p:cNvPr id="18" name="AutoShape 18"/>
          <p:cNvSpPr/>
          <p:nvPr/>
        </p:nvSpPr>
        <p:spPr>
          <a:xfrm flipV="1">
            <a:off x="14444220" y="8329798"/>
            <a:ext cx="5038853" cy="5038853"/>
          </a:xfrm>
          <a:prstGeom prst="line">
            <a:avLst/>
          </a:prstGeom>
          <a:ln w="28575" cap="flat">
            <a:solidFill>
              <a:srgbClr val="8CA9AD"/>
            </a:solidFill>
            <a:prstDash val="solid"/>
            <a:headEnd type="none" w="sm" len="sm"/>
            <a:tailEnd type="none" w="sm" len="sm"/>
          </a:ln>
        </p:spPr>
      </p:sp>
      <p:sp>
        <p:nvSpPr>
          <p:cNvPr id="19" name="AutoShape 19"/>
          <p:cNvSpPr/>
          <p:nvPr/>
        </p:nvSpPr>
        <p:spPr>
          <a:xfrm flipV="1">
            <a:off x="14802690" y="8681112"/>
            <a:ext cx="4867141" cy="4867141"/>
          </a:xfrm>
          <a:prstGeom prst="line">
            <a:avLst/>
          </a:prstGeom>
          <a:ln w="28575" cap="flat">
            <a:solidFill>
              <a:srgbClr val="8CA9AD"/>
            </a:solidFill>
            <a:prstDash val="solid"/>
            <a:headEnd type="none" w="sm" len="sm"/>
            <a:tailEnd type="none" w="sm" len="sm"/>
          </a:ln>
        </p:spPr>
      </p:sp>
      <p:sp>
        <p:nvSpPr>
          <p:cNvPr id="22" name="TextBox 21"/>
          <p:cNvSpPr txBox="1"/>
          <p:nvPr/>
        </p:nvSpPr>
        <p:spPr>
          <a:xfrm>
            <a:off x="5638800" y="830945"/>
            <a:ext cx="9601200" cy="769441"/>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GB" sz="44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Importing and Data Loading-</a:t>
            </a:r>
            <a:endParaRPr lang="en-GB" sz="44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2241745"/>
            <a:ext cx="6934200" cy="7322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12669" y="2241744"/>
            <a:ext cx="7285225" cy="7322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Audio 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7904"/>
    </mc:Choice>
    <mc:Fallback>
      <p:transition spd="slow" advTm="37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5" name="AutoShape 5"/>
          <p:cNvSpPr/>
          <p:nvPr/>
        </p:nvSpPr>
        <p:spPr>
          <a:xfrm>
            <a:off x="13918610" y="8394229"/>
            <a:ext cx="5185216" cy="5132702"/>
          </a:xfrm>
          <a:prstGeom prst="line">
            <a:avLst/>
          </a:prstGeom>
          <a:ln w="28575" cap="flat">
            <a:solidFill>
              <a:srgbClr val="8CA9AD"/>
            </a:solidFill>
            <a:prstDash val="solid"/>
            <a:headEnd type="none" w="sm" len="sm"/>
            <a:tailEnd type="none" w="sm" len="sm"/>
          </a:ln>
        </p:spPr>
      </p:sp>
      <p:sp>
        <p:nvSpPr>
          <p:cNvPr id="6" name="AutoShape 6"/>
          <p:cNvSpPr/>
          <p:nvPr/>
        </p:nvSpPr>
        <p:spPr>
          <a:xfrm>
            <a:off x="13704664" y="8706905"/>
            <a:ext cx="5038853" cy="5038853"/>
          </a:xfrm>
          <a:prstGeom prst="line">
            <a:avLst/>
          </a:prstGeom>
          <a:ln w="28575" cap="flat">
            <a:solidFill>
              <a:srgbClr val="8CA9AD"/>
            </a:solidFill>
            <a:prstDash val="solid"/>
            <a:headEnd type="none" w="sm" len="sm"/>
            <a:tailEnd type="none" w="sm" len="sm"/>
          </a:ln>
        </p:spPr>
      </p:sp>
      <p:sp>
        <p:nvSpPr>
          <p:cNvPr id="7" name="AutoShape 7"/>
          <p:cNvSpPr/>
          <p:nvPr/>
        </p:nvSpPr>
        <p:spPr>
          <a:xfrm>
            <a:off x="13525062" y="9065375"/>
            <a:ext cx="4867141" cy="4867141"/>
          </a:xfrm>
          <a:prstGeom prst="line">
            <a:avLst/>
          </a:prstGeom>
          <a:ln w="28575" cap="flat">
            <a:solidFill>
              <a:srgbClr val="8CA9AD"/>
            </a:solidFill>
            <a:prstDash val="solid"/>
            <a:headEnd type="none" w="sm" len="sm"/>
            <a:tailEnd type="none" w="sm" len="sm"/>
          </a:ln>
        </p:spPr>
      </p:sp>
      <p:sp>
        <p:nvSpPr>
          <p:cNvPr id="8" name="AutoShape 8"/>
          <p:cNvSpPr/>
          <p:nvPr/>
        </p:nvSpPr>
        <p:spPr>
          <a:xfrm>
            <a:off x="13398407" y="9451643"/>
            <a:ext cx="4690515" cy="4690515"/>
          </a:xfrm>
          <a:prstGeom prst="line">
            <a:avLst/>
          </a:prstGeom>
          <a:ln w="28575" cap="flat">
            <a:solidFill>
              <a:srgbClr val="8CA9AD"/>
            </a:solidFill>
            <a:prstDash val="solid"/>
            <a:headEnd type="none" w="sm" len="sm"/>
            <a:tailEnd type="none" w="sm" len="sm"/>
          </a:ln>
        </p:spPr>
      </p:sp>
      <p:sp>
        <p:nvSpPr>
          <p:cNvPr id="9" name="AutoShape 9"/>
          <p:cNvSpPr/>
          <p:nvPr/>
        </p:nvSpPr>
        <p:spPr>
          <a:xfrm>
            <a:off x="13254553" y="9891320"/>
            <a:ext cx="4347674" cy="4347674"/>
          </a:xfrm>
          <a:prstGeom prst="line">
            <a:avLst/>
          </a:prstGeom>
          <a:ln w="28575" cap="flat">
            <a:solidFill>
              <a:srgbClr val="8CA9AD"/>
            </a:solidFill>
            <a:prstDash val="solid"/>
            <a:headEnd type="none" w="sm" len="sm"/>
            <a:tailEnd type="none" w="sm" len="sm"/>
          </a:ln>
        </p:spPr>
      </p:sp>
      <p:sp>
        <p:nvSpPr>
          <p:cNvPr id="17" name="AutoShape 17"/>
          <p:cNvSpPr/>
          <p:nvPr/>
        </p:nvSpPr>
        <p:spPr>
          <a:xfrm>
            <a:off x="-2232553" y="-1602625"/>
            <a:ext cx="4867141" cy="4867141"/>
          </a:xfrm>
          <a:prstGeom prst="line">
            <a:avLst/>
          </a:prstGeom>
          <a:ln w="28575" cap="flat">
            <a:solidFill>
              <a:srgbClr val="8CA9AD"/>
            </a:solidFill>
            <a:prstDash val="solid"/>
            <a:headEnd type="none" w="sm" len="sm"/>
            <a:tailEnd type="none" w="sm" len="sm"/>
          </a:ln>
        </p:spPr>
      </p:sp>
      <p:sp>
        <p:nvSpPr>
          <p:cNvPr id="18" name="AutoShape 18"/>
          <p:cNvSpPr/>
          <p:nvPr/>
        </p:nvSpPr>
        <p:spPr>
          <a:xfrm>
            <a:off x="-2359208" y="-1216357"/>
            <a:ext cx="4690515" cy="4690515"/>
          </a:xfrm>
          <a:prstGeom prst="line">
            <a:avLst/>
          </a:prstGeom>
          <a:ln w="28575" cap="flat">
            <a:solidFill>
              <a:srgbClr val="8CA9AD"/>
            </a:solidFill>
            <a:prstDash val="solid"/>
            <a:headEnd type="none" w="sm" len="sm"/>
            <a:tailEnd type="none" w="sm" len="sm"/>
          </a:ln>
        </p:spPr>
      </p:sp>
      <p:sp>
        <p:nvSpPr>
          <p:cNvPr id="19" name="AutoShape 19"/>
          <p:cNvSpPr/>
          <p:nvPr/>
        </p:nvSpPr>
        <p:spPr>
          <a:xfrm>
            <a:off x="-2503062" y="-776680"/>
            <a:ext cx="4347674" cy="4347674"/>
          </a:xfrm>
          <a:prstGeom prst="line">
            <a:avLst/>
          </a:prstGeom>
          <a:ln w="28575" cap="flat">
            <a:solidFill>
              <a:srgbClr val="8CA9AD"/>
            </a:solidFill>
            <a:prstDash val="solid"/>
            <a:headEnd type="none" w="sm" len="sm"/>
            <a:tailEnd type="none" w="sm" len="sm"/>
          </a:ln>
        </p:spPr>
      </p:sp>
      <p:sp>
        <p:nvSpPr>
          <p:cNvPr id="20" name="AutoShape 20"/>
          <p:cNvSpPr/>
          <p:nvPr/>
        </p:nvSpPr>
        <p:spPr>
          <a:xfrm>
            <a:off x="-2623881" y="-332957"/>
            <a:ext cx="3963599" cy="3985594"/>
          </a:xfrm>
          <a:prstGeom prst="line">
            <a:avLst/>
          </a:prstGeom>
          <a:ln w="28575" cap="flat">
            <a:solidFill>
              <a:srgbClr val="8CA9AD"/>
            </a:solidFill>
            <a:prstDash val="solid"/>
            <a:headEnd type="none" w="sm" len="sm"/>
            <a:tailEnd type="none" w="sm" len="sm"/>
          </a:ln>
        </p:spPr>
      </p:sp>
      <p:sp>
        <p:nvSpPr>
          <p:cNvPr id="21" name="AutoShape 21"/>
          <p:cNvSpPr/>
          <p:nvPr/>
        </p:nvSpPr>
        <p:spPr>
          <a:xfrm>
            <a:off x="-2598114" y="228677"/>
            <a:ext cx="3377485" cy="3360058"/>
          </a:xfrm>
          <a:prstGeom prst="line">
            <a:avLst/>
          </a:prstGeom>
          <a:ln w="28575" cap="flat">
            <a:solidFill>
              <a:srgbClr val="8CA9AD"/>
            </a:solidFill>
            <a:prstDash val="solid"/>
            <a:headEnd type="none" w="sm" len="sm"/>
            <a:tailEnd type="none" w="sm" len="sm"/>
          </a:ln>
        </p:spPr>
      </p:sp>
      <p:sp>
        <p:nvSpPr>
          <p:cNvPr id="22" name="AutoShape 22"/>
          <p:cNvSpPr/>
          <p:nvPr/>
        </p:nvSpPr>
        <p:spPr>
          <a:xfrm>
            <a:off x="-2509797" y="905760"/>
            <a:ext cx="2628598" cy="2671969"/>
          </a:xfrm>
          <a:prstGeom prst="line">
            <a:avLst/>
          </a:prstGeom>
          <a:ln w="28575" cap="flat">
            <a:solidFill>
              <a:srgbClr val="8CA9AD"/>
            </a:solidFill>
            <a:prstDash val="solid"/>
            <a:headEnd type="none" w="sm" len="sm"/>
            <a:tailEnd type="none" w="sm" len="sm"/>
          </a:ln>
        </p:spPr>
      </p:sp>
      <p:sp>
        <p:nvSpPr>
          <p:cNvPr id="23" name="Freeform 23"/>
          <p:cNvSpPr/>
          <p:nvPr/>
        </p:nvSpPr>
        <p:spPr>
          <a:xfrm>
            <a:off x="17204191"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24" name="Freeform 24"/>
          <p:cNvSpPr/>
          <p:nvPr/>
        </p:nvSpPr>
        <p:spPr>
          <a:xfrm>
            <a:off x="17204191"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25" name="Freeform 25"/>
          <p:cNvSpPr/>
          <p:nvPr/>
        </p:nvSpPr>
        <p:spPr>
          <a:xfrm rot="5400000" flipH="1" flipV="1">
            <a:off x="17204191"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26" name="Freeform 26"/>
          <p:cNvSpPr/>
          <p:nvPr/>
        </p:nvSpPr>
        <p:spPr>
          <a:xfrm>
            <a:off x="16120382"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sp>
      <p:sp>
        <p:nvSpPr>
          <p:cNvPr id="27" name="Freeform 27"/>
          <p:cNvSpPr/>
          <p:nvPr/>
        </p:nvSpPr>
        <p:spPr>
          <a:xfrm rot="5400000">
            <a:off x="16120381" y="102869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28" name="Freeform 28"/>
          <p:cNvSpPr/>
          <p:nvPr/>
        </p:nvSpPr>
        <p:spPr>
          <a:xfrm rot="-10800000">
            <a:off x="16120382" y="21125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sp>
      <p:sp>
        <p:nvSpPr>
          <p:cNvPr id="32" name="Freeform 32"/>
          <p:cNvSpPr/>
          <p:nvPr/>
        </p:nvSpPr>
        <p:spPr>
          <a:xfrm rot="-10800000">
            <a:off x="9525" y="704415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33" name="Freeform 33"/>
          <p:cNvSpPr/>
          <p:nvPr/>
        </p:nvSpPr>
        <p:spPr>
          <a:xfrm>
            <a:off x="1083809" y="707273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34" name="Freeform 34"/>
          <p:cNvSpPr/>
          <p:nvPr/>
        </p:nvSpPr>
        <p:spPr>
          <a:xfrm>
            <a:off x="0" y="81565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35" name="Freeform 35"/>
          <p:cNvSpPr/>
          <p:nvPr/>
        </p:nvSpPr>
        <p:spPr>
          <a:xfrm rot="-10800000">
            <a:off x="0"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36" name="Freeform 36"/>
          <p:cNvSpPr/>
          <p:nvPr/>
        </p:nvSpPr>
        <p:spPr>
          <a:xfrm rot="-5400000">
            <a:off x="1083809"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40" name="TextBox 39"/>
          <p:cNvSpPr txBox="1"/>
          <p:nvPr/>
        </p:nvSpPr>
        <p:spPr>
          <a:xfrm>
            <a:off x="1093334" y="1084632"/>
            <a:ext cx="4800600" cy="707886"/>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GB" sz="4000"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Data Processing-</a:t>
            </a:r>
            <a:endParaRPr lang="en-GB" sz="4000"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pic>
        <p:nvPicPr>
          <p:cNvPr id="2050"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1018" y="1903487"/>
            <a:ext cx="7952382" cy="499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508597" y="3993158"/>
            <a:ext cx="8355922" cy="6159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TextBox 40"/>
          <p:cNvSpPr txBox="1"/>
          <p:nvPr/>
        </p:nvSpPr>
        <p:spPr>
          <a:xfrm>
            <a:off x="9982200" y="3196318"/>
            <a:ext cx="5761464" cy="646331"/>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GB" sz="3600"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Porter </a:t>
            </a:r>
            <a:r>
              <a:rPr lang="en-GB" sz="3600" cap="all" dirty="0" err="1"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Stemmering</a:t>
            </a:r>
            <a:endParaRPr lang="en-GB" sz="3600"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2016"/>
    </mc:Choice>
    <mc:Fallback>
      <p:transition spd="slow" advTm="420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22" name="TextBox 22"/>
          <p:cNvSpPr txBox="1"/>
          <p:nvPr/>
        </p:nvSpPr>
        <p:spPr>
          <a:xfrm>
            <a:off x="1752600" y="2254774"/>
            <a:ext cx="7339937" cy="512961"/>
          </a:xfrm>
          <a:prstGeom prst="rect">
            <a:avLst/>
          </a:prstGeom>
        </p:spPr>
        <p:txBody>
          <a:bodyPr wrap="square" lIns="0" tIns="0" rIns="0" bIns="0" rtlCol="0" anchor="t">
            <a:spAutoFit/>
          </a:bodyPr>
          <a:lstStyle/>
          <a:p>
            <a:pPr>
              <a:lnSpc>
                <a:spcPts val="4000"/>
              </a:lnSpc>
            </a:pPr>
            <a:r>
              <a:rPr lang="en-US" sz="4000" dirty="0" smtClean="0">
                <a:solidFill>
                  <a:srgbClr val="FFFFFF"/>
                </a:solidFill>
                <a:latin typeface="Kollektif Bold"/>
              </a:rPr>
              <a:t>Polarity &amp; Sentiment Analysis</a:t>
            </a:r>
            <a:endParaRPr lang="en-US" sz="4000" dirty="0">
              <a:solidFill>
                <a:srgbClr val="FFFFFF"/>
              </a:solidFill>
              <a:latin typeface="Kollektif Bold"/>
            </a:endParaRPr>
          </a:p>
        </p:txBody>
      </p:sp>
      <p:sp>
        <p:nvSpPr>
          <p:cNvPr id="23" name="TextBox 23"/>
          <p:cNvSpPr txBox="1"/>
          <p:nvPr/>
        </p:nvSpPr>
        <p:spPr>
          <a:xfrm>
            <a:off x="2825091" y="4273658"/>
            <a:ext cx="5702716" cy="539750"/>
          </a:xfrm>
          <a:prstGeom prst="rect">
            <a:avLst/>
          </a:prstGeom>
        </p:spPr>
        <p:txBody>
          <a:bodyPr lIns="0" tIns="0" rIns="0" bIns="0" rtlCol="0" anchor="t">
            <a:spAutoFit/>
          </a:bodyPr>
          <a:lstStyle/>
          <a:p>
            <a:pPr>
              <a:lnSpc>
                <a:spcPts val="4000"/>
              </a:lnSpc>
            </a:pPr>
            <a:r>
              <a:rPr lang="en-US" sz="4000" dirty="0">
                <a:solidFill>
                  <a:srgbClr val="FFFFFF"/>
                </a:solidFill>
                <a:latin typeface="Kollektif Bold"/>
              </a:rPr>
              <a:t>02 - WEBSITE</a:t>
            </a:r>
          </a:p>
        </p:txBody>
      </p:sp>
      <p:sp>
        <p:nvSpPr>
          <p:cNvPr id="24" name="TextBox 24"/>
          <p:cNvSpPr txBox="1"/>
          <p:nvPr/>
        </p:nvSpPr>
        <p:spPr>
          <a:xfrm>
            <a:off x="2825091" y="6292542"/>
            <a:ext cx="5702716" cy="539750"/>
          </a:xfrm>
          <a:prstGeom prst="rect">
            <a:avLst/>
          </a:prstGeom>
        </p:spPr>
        <p:txBody>
          <a:bodyPr lIns="0" tIns="0" rIns="0" bIns="0" rtlCol="0" anchor="t">
            <a:spAutoFit/>
          </a:bodyPr>
          <a:lstStyle/>
          <a:p>
            <a:pPr>
              <a:lnSpc>
                <a:spcPts val="4000"/>
              </a:lnSpc>
            </a:pPr>
            <a:r>
              <a:rPr lang="en-US" sz="4000">
                <a:solidFill>
                  <a:srgbClr val="FFFFFF"/>
                </a:solidFill>
                <a:latin typeface="Kollektif Bold"/>
              </a:rPr>
              <a:t>03 - SOCIAL MEDIA</a:t>
            </a:r>
          </a:p>
        </p:txBody>
      </p:sp>
      <p:sp>
        <p:nvSpPr>
          <p:cNvPr id="28" name="TextBox 27"/>
          <p:cNvSpPr txBox="1"/>
          <p:nvPr/>
        </p:nvSpPr>
        <p:spPr>
          <a:xfrm>
            <a:off x="3863654" y="647700"/>
            <a:ext cx="8709346" cy="707886"/>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GB" sz="40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Polarity &amp; Sentiment Analysis-</a:t>
            </a:r>
            <a:endParaRPr lang="en-GB" sz="40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pic>
        <p:nvPicPr>
          <p:cNvPr id="3074"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93334" y="1638300"/>
            <a:ext cx="6069466" cy="2635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96400" y="1638300"/>
            <a:ext cx="7620000" cy="290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67200" y="4874095"/>
            <a:ext cx="9423482" cy="4018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Plus 28"/>
          <p:cNvSpPr/>
          <p:nvPr/>
        </p:nvSpPr>
        <p:spPr>
          <a:xfrm>
            <a:off x="7696200" y="2511254"/>
            <a:ext cx="1282741" cy="118444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endParaRPr lang="en-GB" b="1" cap="all">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30" name="Equal 29"/>
          <p:cNvSpPr/>
          <p:nvPr/>
        </p:nvSpPr>
        <p:spPr>
          <a:xfrm>
            <a:off x="2167618" y="6562417"/>
            <a:ext cx="1696036" cy="1033167"/>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9999"/>
    </mc:Choice>
    <mc:Fallback>
      <p:transition spd="slow" advTm="799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40" name="TextBox 39"/>
          <p:cNvSpPr txBox="1"/>
          <p:nvPr/>
        </p:nvSpPr>
        <p:spPr>
          <a:xfrm>
            <a:off x="3657600" y="640259"/>
            <a:ext cx="8991600" cy="769441"/>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GB" sz="44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Visualization Analysis</a:t>
            </a:r>
            <a:endParaRPr lang="en-GB" sz="44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846" y="2476500"/>
            <a:ext cx="6758354" cy="62756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6400" y="2528381"/>
            <a:ext cx="7233424" cy="5867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4725"/>
    </mc:Choice>
    <mc:Fallback>
      <p:transition spd="slow" advTm="447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5410200" y="876300"/>
            <a:ext cx="8534400" cy="769441"/>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GB" sz="44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Word Cloud</a:t>
            </a:r>
            <a:endParaRPr lang="en-GB" sz="44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3787" y="2132485"/>
            <a:ext cx="9769813" cy="5601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p:cNvSpPr txBox="1"/>
          <p:nvPr/>
        </p:nvSpPr>
        <p:spPr>
          <a:xfrm>
            <a:off x="762000" y="2132485"/>
            <a:ext cx="5181600" cy="646331"/>
          </a:xfrm>
          <a:prstGeom prst="rect">
            <a:avLst/>
          </a:prstGeom>
          <a:noFill/>
        </p:spPr>
        <p:txBody>
          <a:bodyPr wrap="square" rtlCol="0">
            <a:spAutoFit/>
          </a:bodyPr>
          <a:lstStyle/>
          <a:p>
            <a:r>
              <a:rPr lang="en-GB" sz="3600" b="1" u="sng" dirty="0" smtClean="0">
                <a:solidFill>
                  <a:srgbClr val="002060"/>
                </a:solidFill>
              </a:rPr>
              <a:t>Concept Of Word cloud-</a:t>
            </a:r>
            <a:endParaRPr lang="en-GB" sz="3600" b="1" u="sng" dirty="0">
              <a:solidFill>
                <a:srgbClr val="002060"/>
              </a:solidFill>
            </a:endParaRPr>
          </a:p>
        </p:txBody>
      </p:sp>
      <p:sp>
        <p:nvSpPr>
          <p:cNvPr id="30" name="TextBox 29"/>
          <p:cNvSpPr txBox="1"/>
          <p:nvPr/>
        </p:nvSpPr>
        <p:spPr>
          <a:xfrm>
            <a:off x="381000" y="3162300"/>
            <a:ext cx="6841787" cy="5262979"/>
          </a:xfrm>
          <a:prstGeom prst="rect">
            <a:avLst/>
          </a:prstGeom>
          <a:noFill/>
        </p:spPr>
        <p:txBody>
          <a:bodyPr wrap="square" rtlCol="0">
            <a:spAutoFit/>
          </a:bodyPr>
          <a:lstStyle/>
          <a:p>
            <a:r>
              <a:rPr lang="en-GB" sz="2800" b="1" dirty="0"/>
              <a:t>Word clouds visually represent the frequency of words in a text, with larger words indicating higher frequency. They provide a quick and intuitive overview of the most common terms in a dataset, such as Twitter tweets. Word clouds are used for sentiment analysis, topic extraction, and content summarization. They help identify key themes, trends, and sentiments within large volumes of text, making it easier to understand and interpret the most prevalent topics or sentiments present.</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3280"/>
    </mc:Choice>
    <mc:Fallback>
      <p:transition spd="slow" advTm="832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343400" y="644980"/>
            <a:ext cx="8653493" cy="705321"/>
          </a:xfrm>
          <a:prstGeom prst="rect">
            <a:avLst/>
          </a:prstGeom>
        </p:spPr>
        <p:txBody>
          <a:bodyPr wrap="square" lIns="0" tIns="0" rIns="0" bIns="0" rtlCol="0" anchor="t">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lnSpc>
                <a:spcPts val="5544"/>
              </a:lnSpc>
            </a:pPr>
            <a:r>
              <a:rPr lang="en-US" sz="40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Kollektif Bold"/>
              </a:rPr>
              <a:t>Training &amp; Testing Data</a:t>
            </a:r>
            <a:endParaRPr lang="en-US" sz="40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Kollektif Bold"/>
            </a:endParaRPr>
          </a:p>
        </p:txBody>
      </p:sp>
      <p:sp>
        <p:nvSpPr>
          <p:cNvPr id="13" name="TextBox 13"/>
          <p:cNvSpPr txBox="1"/>
          <p:nvPr/>
        </p:nvSpPr>
        <p:spPr>
          <a:xfrm>
            <a:off x="699405" y="8679792"/>
            <a:ext cx="5311909" cy="409575"/>
          </a:xfrm>
          <a:prstGeom prst="rect">
            <a:avLst/>
          </a:prstGeom>
        </p:spPr>
        <p:txBody>
          <a:bodyPr lIns="0" tIns="0" rIns="0" bIns="0" rtlCol="0" anchor="t">
            <a:spAutoFit/>
          </a:bodyPr>
          <a:lstStyle/>
          <a:p>
            <a:pPr algn="ctr">
              <a:lnSpc>
                <a:spcPts val="3000"/>
              </a:lnSpc>
            </a:pPr>
            <a:r>
              <a:rPr lang="en-US" sz="3000">
                <a:solidFill>
                  <a:srgbClr val="FFFFFF"/>
                </a:solidFill>
                <a:latin typeface="Kollektif Bold"/>
              </a:rPr>
              <a:t>01 - BRANDING</a:t>
            </a:r>
          </a:p>
        </p:txBody>
      </p:sp>
      <p:sp>
        <p:nvSpPr>
          <p:cNvPr id="14" name="TextBox 14"/>
          <p:cNvSpPr txBox="1"/>
          <p:nvPr/>
        </p:nvSpPr>
        <p:spPr>
          <a:xfrm>
            <a:off x="12272921" y="8679792"/>
            <a:ext cx="5311909" cy="409575"/>
          </a:xfrm>
          <a:prstGeom prst="rect">
            <a:avLst/>
          </a:prstGeom>
        </p:spPr>
        <p:txBody>
          <a:bodyPr lIns="0" tIns="0" rIns="0" bIns="0" rtlCol="0" anchor="t">
            <a:spAutoFit/>
          </a:bodyPr>
          <a:lstStyle/>
          <a:p>
            <a:pPr algn="ctr">
              <a:lnSpc>
                <a:spcPts val="3000"/>
              </a:lnSpc>
            </a:pPr>
            <a:r>
              <a:rPr lang="en-US" sz="3000">
                <a:solidFill>
                  <a:srgbClr val="FFFFFF"/>
                </a:solidFill>
                <a:latin typeface="Kollektif Bold"/>
              </a:rPr>
              <a:t>03 - SOCIAL MEDIA</a:t>
            </a:r>
          </a:p>
        </p:txBody>
      </p:sp>
      <p:grpSp>
        <p:nvGrpSpPr>
          <p:cNvPr id="18" name="Group 18"/>
          <p:cNvGrpSpPr/>
          <p:nvPr/>
        </p:nvGrpSpPr>
        <p:grpSpPr>
          <a:xfrm rot="2700000">
            <a:off x="-1906430" y="-3406802"/>
            <a:ext cx="7415398" cy="3565095"/>
            <a:chOff x="0" y="0"/>
            <a:chExt cx="660400" cy="317500"/>
          </a:xfrm>
        </p:grpSpPr>
        <p:sp>
          <p:nvSpPr>
            <p:cNvPr id="19" name="Freeform 19"/>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0" name="TextBox 20"/>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1" name="AutoShape 21"/>
          <p:cNvSpPr/>
          <p:nvPr/>
        </p:nvSpPr>
        <p:spPr>
          <a:xfrm>
            <a:off x="-2369044" y="-2587253"/>
            <a:ext cx="5185216" cy="5132702"/>
          </a:xfrm>
          <a:prstGeom prst="line">
            <a:avLst/>
          </a:prstGeom>
          <a:ln w="28575" cap="flat">
            <a:solidFill>
              <a:srgbClr val="8CA9AD"/>
            </a:solidFill>
            <a:prstDash val="solid"/>
            <a:headEnd type="none" w="sm" len="sm"/>
            <a:tailEnd type="none" w="sm" len="sm"/>
          </a:ln>
        </p:spPr>
      </p:sp>
      <p:sp>
        <p:nvSpPr>
          <p:cNvPr id="22" name="AutoShape 22"/>
          <p:cNvSpPr/>
          <p:nvPr/>
        </p:nvSpPr>
        <p:spPr>
          <a:xfrm>
            <a:off x="-2582990" y="-2274576"/>
            <a:ext cx="5038853" cy="5038853"/>
          </a:xfrm>
          <a:prstGeom prst="line">
            <a:avLst/>
          </a:prstGeom>
          <a:ln w="28575" cap="flat">
            <a:solidFill>
              <a:srgbClr val="8CA9AD"/>
            </a:solidFill>
            <a:prstDash val="solid"/>
            <a:headEnd type="none" w="sm" len="sm"/>
            <a:tailEnd type="none" w="sm" len="sm"/>
          </a:ln>
        </p:spPr>
      </p:sp>
      <p:sp>
        <p:nvSpPr>
          <p:cNvPr id="23" name="AutoShape 23"/>
          <p:cNvSpPr/>
          <p:nvPr/>
        </p:nvSpPr>
        <p:spPr>
          <a:xfrm>
            <a:off x="-2762592" y="-1916106"/>
            <a:ext cx="4867141" cy="4867141"/>
          </a:xfrm>
          <a:prstGeom prst="line">
            <a:avLst/>
          </a:prstGeom>
          <a:ln w="28575" cap="flat">
            <a:solidFill>
              <a:srgbClr val="8CA9AD"/>
            </a:solidFill>
            <a:prstDash val="solid"/>
            <a:headEnd type="none" w="sm" len="sm"/>
            <a:tailEnd type="none" w="sm" len="sm"/>
          </a:ln>
        </p:spPr>
      </p:sp>
      <p:sp>
        <p:nvSpPr>
          <p:cNvPr id="24" name="AutoShape 24"/>
          <p:cNvSpPr/>
          <p:nvPr/>
        </p:nvSpPr>
        <p:spPr>
          <a:xfrm>
            <a:off x="-2889247" y="-1529839"/>
            <a:ext cx="4690515" cy="4690515"/>
          </a:xfrm>
          <a:prstGeom prst="line">
            <a:avLst/>
          </a:prstGeom>
          <a:ln w="28575" cap="flat">
            <a:solidFill>
              <a:srgbClr val="8CA9AD"/>
            </a:solidFill>
            <a:prstDash val="solid"/>
            <a:headEnd type="none" w="sm" len="sm"/>
            <a:tailEnd type="none" w="sm" len="sm"/>
          </a:ln>
        </p:spPr>
      </p:sp>
      <p:sp>
        <p:nvSpPr>
          <p:cNvPr id="25" name="AutoShape 25"/>
          <p:cNvSpPr/>
          <p:nvPr/>
        </p:nvSpPr>
        <p:spPr>
          <a:xfrm>
            <a:off x="-3033101" y="-1090162"/>
            <a:ext cx="4347674" cy="4347674"/>
          </a:xfrm>
          <a:prstGeom prst="line">
            <a:avLst/>
          </a:prstGeom>
          <a:ln w="28575" cap="flat">
            <a:solidFill>
              <a:srgbClr val="8CA9AD"/>
            </a:solidFill>
            <a:prstDash val="solid"/>
            <a:headEnd type="none" w="sm" len="sm"/>
            <a:tailEnd type="none" w="sm" len="sm"/>
          </a:ln>
        </p:spPr>
      </p:sp>
      <p:sp>
        <p:nvSpPr>
          <p:cNvPr id="26" name="AutoShape 26"/>
          <p:cNvSpPr/>
          <p:nvPr/>
        </p:nvSpPr>
        <p:spPr>
          <a:xfrm>
            <a:off x="-3153920" y="-646438"/>
            <a:ext cx="3963599" cy="3985594"/>
          </a:xfrm>
          <a:prstGeom prst="line">
            <a:avLst/>
          </a:prstGeom>
          <a:ln w="28575" cap="flat">
            <a:solidFill>
              <a:srgbClr val="8CA9AD"/>
            </a:solidFill>
            <a:prstDash val="solid"/>
            <a:headEnd type="none" w="sm" len="sm"/>
            <a:tailEnd type="none" w="sm" len="sm"/>
          </a:ln>
        </p:spPr>
      </p:sp>
      <p:sp>
        <p:nvSpPr>
          <p:cNvPr id="27" name="AutoShape 27"/>
          <p:cNvSpPr/>
          <p:nvPr/>
        </p:nvSpPr>
        <p:spPr>
          <a:xfrm>
            <a:off x="-3128153" y="-84805"/>
            <a:ext cx="3377485" cy="3360058"/>
          </a:xfrm>
          <a:prstGeom prst="line">
            <a:avLst/>
          </a:prstGeom>
          <a:ln w="28575" cap="flat">
            <a:solidFill>
              <a:srgbClr val="8CA9AD"/>
            </a:solidFill>
            <a:prstDash val="solid"/>
            <a:headEnd type="none" w="sm" len="sm"/>
            <a:tailEnd type="none" w="sm" len="sm"/>
          </a:ln>
        </p:spPr>
      </p:sp>
      <p:sp>
        <p:nvSpPr>
          <p:cNvPr id="28" name="Freeform 28"/>
          <p:cNvSpPr/>
          <p:nvPr/>
        </p:nvSpPr>
        <p:spPr>
          <a:xfrm rot="-10800000">
            <a:off x="13904606" y="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6"/>
                </a:ext>
              </a:extLst>
            </a:blip>
            <a:stretch>
              <a:fillRect/>
            </a:stretch>
          </a:blipFill>
        </p:spPr>
      </p:sp>
      <p:sp>
        <p:nvSpPr>
          <p:cNvPr id="29" name="Freeform 29"/>
          <p:cNvSpPr/>
          <p:nvPr/>
        </p:nvSpPr>
        <p:spPr>
          <a:xfrm rot="-5400000">
            <a:off x="14988415" y="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30" name="Freeform 30"/>
          <p:cNvSpPr/>
          <p:nvPr/>
        </p:nvSpPr>
        <p:spPr>
          <a:xfrm rot="-10800000">
            <a:off x="14988415" y="106917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sp>
        <p:nvSpPr>
          <p:cNvPr id="31" name="Freeform 31"/>
          <p:cNvSpPr/>
          <p:nvPr/>
        </p:nvSpPr>
        <p:spPr>
          <a:xfrm rot="-10800000">
            <a:off x="17226356" y="2857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32" name="Freeform 32"/>
          <p:cNvSpPr/>
          <p:nvPr/>
        </p:nvSpPr>
        <p:spPr>
          <a:xfrm>
            <a:off x="17226356" y="-105523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6"/>
                </a:ext>
              </a:extLst>
            </a:blip>
            <a:stretch>
              <a:fillRect/>
            </a:stretch>
          </a:blipFill>
        </p:spPr>
      </p:sp>
      <p:sp>
        <p:nvSpPr>
          <p:cNvPr id="33" name="Freeform 33"/>
          <p:cNvSpPr/>
          <p:nvPr/>
        </p:nvSpPr>
        <p:spPr>
          <a:xfrm>
            <a:off x="16142547" y="111238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6"/>
                </a:ext>
              </a:extLst>
            </a:blip>
            <a:stretch>
              <a:fillRect/>
            </a:stretch>
          </a:blipFill>
        </p:spPr>
      </p:sp>
      <p:sp>
        <p:nvSpPr>
          <p:cNvPr id="34" name="Freeform 34"/>
          <p:cNvSpPr/>
          <p:nvPr/>
        </p:nvSpPr>
        <p:spPr>
          <a:xfrm>
            <a:off x="17226356" y="111238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sp>
        <p:nvSpPr>
          <p:cNvPr id="35" name="Freeform 35"/>
          <p:cNvSpPr/>
          <p:nvPr/>
        </p:nvSpPr>
        <p:spPr>
          <a:xfrm rot="5400000">
            <a:off x="13904606" y="10838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pic>
        <p:nvPicPr>
          <p:cNvPr id="6146"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92285" y="1826797"/>
            <a:ext cx="11955722" cy="2896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09295" y="5813594"/>
            <a:ext cx="11295311" cy="3245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TextBox 35"/>
          <p:cNvSpPr txBox="1"/>
          <p:nvPr/>
        </p:nvSpPr>
        <p:spPr>
          <a:xfrm>
            <a:off x="5334000" y="4781145"/>
            <a:ext cx="5791200" cy="707886"/>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GB" sz="40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Model Building</a:t>
            </a:r>
            <a:endParaRPr lang="en-GB" sz="40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2065"/>
    </mc:Choice>
    <mc:Fallback>
      <p:transition spd="slow" advTm="320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rot="2700000">
            <a:off x="-3166134" y="-4341298"/>
            <a:ext cx="7415398" cy="3565095"/>
            <a:chOff x="0" y="0"/>
            <a:chExt cx="660400" cy="317500"/>
          </a:xfrm>
        </p:grpSpPr>
        <p:sp>
          <p:nvSpPr>
            <p:cNvPr id="4" name="Freeform 4"/>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5" name="TextBox 5"/>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6" name="AutoShape 6"/>
          <p:cNvSpPr/>
          <p:nvPr/>
        </p:nvSpPr>
        <p:spPr>
          <a:xfrm>
            <a:off x="-3628748" y="-3521748"/>
            <a:ext cx="5185216" cy="5132702"/>
          </a:xfrm>
          <a:prstGeom prst="line">
            <a:avLst/>
          </a:prstGeom>
          <a:ln w="28575" cap="flat">
            <a:solidFill>
              <a:srgbClr val="8CA9AD"/>
            </a:solidFill>
            <a:prstDash val="solid"/>
            <a:headEnd type="none" w="sm" len="sm"/>
            <a:tailEnd type="none" w="sm" len="sm"/>
          </a:ln>
        </p:spPr>
      </p:sp>
      <p:sp>
        <p:nvSpPr>
          <p:cNvPr id="7" name="AutoShape 7"/>
          <p:cNvSpPr/>
          <p:nvPr/>
        </p:nvSpPr>
        <p:spPr>
          <a:xfrm>
            <a:off x="-3842695" y="-3209072"/>
            <a:ext cx="5038853" cy="5038853"/>
          </a:xfrm>
          <a:prstGeom prst="line">
            <a:avLst/>
          </a:prstGeom>
          <a:ln w="28575" cap="flat">
            <a:solidFill>
              <a:srgbClr val="8CA9AD"/>
            </a:solidFill>
            <a:prstDash val="solid"/>
            <a:headEnd type="none" w="sm" len="sm"/>
            <a:tailEnd type="none" w="sm" len="sm"/>
          </a:ln>
        </p:spPr>
      </p:sp>
      <p:sp>
        <p:nvSpPr>
          <p:cNvPr id="8" name="AutoShape 8"/>
          <p:cNvSpPr/>
          <p:nvPr/>
        </p:nvSpPr>
        <p:spPr>
          <a:xfrm>
            <a:off x="-4022296" y="-2850601"/>
            <a:ext cx="4867141" cy="4867141"/>
          </a:xfrm>
          <a:prstGeom prst="line">
            <a:avLst/>
          </a:prstGeom>
          <a:ln w="28575" cap="flat">
            <a:solidFill>
              <a:srgbClr val="8CA9AD"/>
            </a:solidFill>
            <a:prstDash val="solid"/>
            <a:headEnd type="none" w="sm" len="sm"/>
            <a:tailEnd type="none" w="sm" len="sm"/>
          </a:ln>
        </p:spPr>
      </p:sp>
      <p:sp>
        <p:nvSpPr>
          <p:cNvPr id="9" name="AutoShape 9"/>
          <p:cNvSpPr/>
          <p:nvPr/>
        </p:nvSpPr>
        <p:spPr>
          <a:xfrm>
            <a:off x="-4148951" y="-2464334"/>
            <a:ext cx="4690515" cy="4690515"/>
          </a:xfrm>
          <a:prstGeom prst="line">
            <a:avLst/>
          </a:prstGeom>
          <a:ln w="28575" cap="flat">
            <a:solidFill>
              <a:srgbClr val="8CA9AD"/>
            </a:solidFill>
            <a:prstDash val="solid"/>
            <a:headEnd type="none" w="sm" len="sm"/>
            <a:tailEnd type="none" w="sm" len="sm"/>
          </a:ln>
        </p:spPr>
      </p:sp>
      <p:sp>
        <p:nvSpPr>
          <p:cNvPr id="10" name="AutoShape 10"/>
          <p:cNvSpPr/>
          <p:nvPr/>
        </p:nvSpPr>
        <p:spPr>
          <a:xfrm>
            <a:off x="-4292805" y="-2024657"/>
            <a:ext cx="4347674" cy="4347674"/>
          </a:xfrm>
          <a:prstGeom prst="line">
            <a:avLst/>
          </a:prstGeom>
          <a:ln w="28575" cap="flat">
            <a:solidFill>
              <a:srgbClr val="8CA9AD"/>
            </a:solidFill>
            <a:prstDash val="solid"/>
            <a:headEnd type="none" w="sm" len="sm"/>
            <a:tailEnd type="none" w="sm" len="sm"/>
          </a:ln>
        </p:spPr>
      </p:sp>
      <p:sp>
        <p:nvSpPr>
          <p:cNvPr id="11" name="TextBox 11"/>
          <p:cNvSpPr txBox="1"/>
          <p:nvPr/>
        </p:nvSpPr>
        <p:spPr>
          <a:xfrm>
            <a:off x="5029200" y="943059"/>
            <a:ext cx="6245679" cy="705321"/>
          </a:xfrm>
          <a:prstGeom prst="rect">
            <a:avLst/>
          </a:prstGeom>
        </p:spPr>
        <p:txBody>
          <a:bodyPr lIns="0" tIns="0" rIns="0" bIns="0" rtlCol="0" anchor="t">
            <a:spAutoFit/>
          </a:bodyPr>
          <a:lstStyle/>
          <a:p>
            <a:pPr>
              <a:lnSpc>
                <a:spcPts val="5544"/>
              </a:lnSpc>
            </a:pPr>
            <a:r>
              <a:rPr lang="en-US" sz="5600" dirty="0" smtClean="0">
                <a:solidFill>
                  <a:srgbClr val="227C9D"/>
                </a:solidFill>
                <a:latin typeface="Kollektif Bold"/>
              </a:rPr>
              <a:t>Future Application</a:t>
            </a:r>
            <a:endParaRPr lang="en-US" sz="5600" dirty="0">
              <a:solidFill>
                <a:srgbClr val="227C9D"/>
              </a:solidFill>
              <a:latin typeface="Kollektif Bold"/>
            </a:endParaRPr>
          </a:p>
        </p:txBody>
      </p:sp>
      <p:sp>
        <p:nvSpPr>
          <p:cNvPr id="13" name="Freeform 13"/>
          <p:cNvSpPr/>
          <p:nvPr/>
        </p:nvSpPr>
        <p:spPr>
          <a:xfrm rot="-10800000">
            <a:off x="16192287" y="706210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4" name="Freeform 14"/>
          <p:cNvSpPr/>
          <p:nvPr/>
        </p:nvSpPr>
        <p:spPr>
          <a:xfrm>
            <a:off x="17266571" y="70906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15" name="Freeform 15"/>
          <p:cNvSpPr/>
          <p:nvPr/>
        </p:nvSpPr>
        <p:spPr>
          <a:xfrm>
            <a:off x="16182762" y="81744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6" name="Freeform 16"/>
          <p:cNvSpPr/>
          <p:nvPr/>
        </p:nvSpPr>
        <p:spPr>
          <a:xfrm rot="-10800000">
            <a:off x="16182762" y="92583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17" name="Freeform 17"/>
          <p:cNvSpPr/>
          <p:nvPr/>
        </p:nvSpPr>
        <p:spPr>
          <a:xfrm rot="-5400000">
            <a:off x="17266571" y="92583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18" name="TextBox 17"/>
          <p:cNvSpPr txBox="1"/>
          <p:nvPr/>
        </p:nvSpPr>
        <p:spPr>
          <a:xfrm>
            <a:off x="2819400" y="2010866"/>
            <a:ext cx="11734800" cy="6555641"/>
          </a:xfrm>
          <a:prstGeom prst="rect">
            <a:avLst/>
          </a:prstGeom>
          <a:noFill/>
        </p:spPr>
        <p:txBody>
          <a:bodyPr wrap="square" rtlCol="0">
            <a:spAutoFit/>
          </a:bodyPr>
          <a:lstStyle/>
          <a:p>
            <a:pPr marL="285750" indent="-285750">
              <a:buFont typeface="Arial" pitchFamily="34" charset="0"/>
              <a:buChar char="•"/>
            </a:pPr>
            <a:r>
              <a:rPr lang="en-GB" sz="2800" b="1" dirty="0"/>
              <a:t>Social Impact Assessment</a:t>
            </a:r>
            <a:r>
              <a:rPr lang="en-GB" sz="2800" dirty="0"/>
              <a:t>: Sentiment analysis can be used to assess the social impact of events, policies, or initiatives by </a:t>
            </a:r>
            <a:r>
              <a:rPr lang="en-GB" sz="2800" dirty="0" err="1"/>
              <a:t>analyzing</a:t>
            </a:r>
            <a:r>
              <a:rPr lang="en-GB" sz="2800" dirty="0"/>
              <a:t> public sentiment on social media platforms like Twitter, helping organizations measure and improve their social responsibility efforts.</a:t>
            </a:r>
          </a:p>
          <a:p>
            <a:pPr marL="285750" indent="-285750">
              <a:buFont typeface="Arial" pitchFamily="34" charset="0"/>
              <a:buChar char="•"/>
            </a:pPr>
            <a:r>
              <a:rPr lang="en-GB" sz="2800" b="1" dirty="0"/>
              <a:t>Predictive Analytics</a:t>
            </a:r>
            <a:r>
              <a:rPr lang="en-GB" sz="2800" dirty="0"/>
              <a:t>: By </a:t>
            </a:r>
            <a:r>
              <a:rPr lang="en-GB" sz="2800" dirty="0" err="1"/>
              <a:t>analyzing</a:t>
            </a:r>
            <a:r>
              <a:rPr lang="en-GB" sz="2800" dirty="0"/>
              <a:t> historical sentiment data, machine learning algorithms can forecast future sentiment trends, enabling businesses to </a:t>
            </a:r>
            <a:r>
              <a:rPr lang="en-GB" sz="2800" dirty="0" smtClean="0"/>
              <a:t>anticipate </a:t>
            </a:r>
            <a:r>
              <a:rPr lang="en-GB" sz="2800" dirty="0"/>
              <a:t>market shifts, customer </a:t>
            </a:r>
            <a:r>
              <a:rPr lang="en-GB" sz="2800" dirty="0" smtClean="0"/>
              <a:t>behaviour </a:t>
            </a:r>
            <a:r>
              <a:rPr lang="en-GB" sz="2800" dirty="0"/>
              <a:t>changes, and emerging issues.</a:t>
            </a:r>
          </a:p>
          <a:p>
            <a:pPr marL="285750" indent="-285750">
              <a:buFont typeface="Arial" pitchFamily="34" charset="0"/>
              <a:buChar char="•"/>
            </a:pPr>
            <a:r>
              <a:rPr lang="en-GB" sz="2800" b="1" dirty="0"/>
              <a:t>Real-time Market Intelligence</a:t>
            </a:r>
            <a:r>
              <a:rPr lang="en-GB" sz="2800" dirty="0"/>
              <a:t>: Businesses can use sentiment analysis to monitor market trends, consumer preferences, and competitor strategies in real-time, enabling agile decision-making and strategic planning.</a:t>
            </a:r>
          </a:p>
          <a:p>
            <a:pPr marL="285750" indent="-285750">
              <a:buFont typeface="Arial" pitchFamily="34" charset="0"/>
              <a:buChar char="•"/>
            </a:pPr>
            <a:r>
              <a:rPr lang="en-GB" sz="2800" b="1" dirty="0"/>
              <a:t>Personalized Customer Experiences</a:t>
            </a:r>
            <a:r>
              <a:rPr lang="en-GB" sz="2800" dirty="0"/>
              <a:t>: By </a:t>
            </a:r>
            <a:r>
              <a:rPr lang="en-GB" sz="2800" dirty="0" err="1"/>
              <a:t>analyzing</a:t>
            </a:r>
            <a:r>
              <a:rPr lang="en-GB" sz="2800" dirty="0"/>
              <a:t> sentiment, companies can tailor their products, services, and marketing efforts to better meet the needs and preferences of individual customers, enhancing overall customer satisfaction and loyalty.</a:t>
            </a:r>
          </a:p>
          <a:p>
            <a:endParaRPr lang="en-GB" sz="2800"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6906"/>
    </mc:Choice>
    <mc:Fallback>
      <p:transition spd="slow" advTm="769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TotalTime>
  <Words>428</Words>
  <Application>Microsoft Office PowerPoint</Application>
  <PresentationFormat>Custom</PresentationFormat>
  <Paragraphs>27</Paragraphs>
  <Slides>11</Slides>
  <Notes>0</Notes>
  <HiddenSlides>0</HiddenSlides>
  <MMClips>10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DM Sans</vt:lpstr>
      <vt:lpstr>Kollektif Bold</vt:lpstr>
      <vt:lpstr>Calibri</vt:lpstr>
      <vt:lpstr>Bahnschrift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Colorful Modern Business Infographic Presentation</dc:title>
  <dc:creator>SONY</dc:creator>
  <cp:lastModifiedBy>SONY</cp:lastModifiedBy>
  <cp:revision>11</cp:revision>
  <dcterms:created xsi:type="dcterms:W3CDTF">2006-08-16T00:00:00Z</dcterms:created>
  <dcterms:modified xsi:type="dcterms:W3CDTF">2024-05-04T17:19:13Z</dcterms:modified>
  <dc:identifier>DAGDkqux_C0</dc:identifier>
</cp:coreProperties>
</file>